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74" r:id="rId3"/>
    <p:sldId id="268" r:id="rId4"/>
    <p:sldId id="267" r:id="rId5"/>
    <p:sldId id="282" r:id="rId6"/>
    <p:sldId id="271" r:id="rId7"/>
    <p:sldId id="260" r:id="rId8"/>
    <p:sldId id="258" r:id="rId9"/>
    <p:sldId id="257" r:id="rId10"/>
    <p:sldId id="259" r:id="rId11"/>
    <p:sldId id="261" r:id="rId12"/>
    <p:sldId id="262" r:id="rId13"/>
    <p:sldId id="263" r:id="rId14"/>
    <p:sldId id="266" r:id="rId15"/>
    <p:sldId id="265" r:id="rId16"/>
    <p:sldId id="276" r:id="rId17"/>
    <p:sldId id="275" r:id="rId18"/>
    <p:sldId id="270" r:id="rId19"/>
    <p:sldId id="272" r:id="rId20"/>
    <p:sldId id="277" r:id="rId21"/>
    <p:sldId id="278" r:id="rId22"/>
    <p:sldId id="279" r:id="rId23"/>
    <p:sldId id="280" r:id="rId24"/>
    <p:sldId id="296" r:id="rId25"/>
    <p:sldId id="293" r:id="rId26"/>
    <p:sldId id="294" r:id="rId27"/>
    <p:sldId id="298" r:id="rId28"/>
    <p:sldId id="295" r:id="rId29"/>
    <p:sldId id="297" r:id="rId30"/>
    <p:sldId id="283" r:id="rId31"/>
    <p:sldId id="273" r:id="rId32"/>
    <p:sldId id="281" r:id="rId33"/>
    <p:sldId id="284" r:id="rId34"/>
    <p:sldId id="285" r:id="rId35"/>
    <p:sldId id="299" r:id="rId36"/>
    <p:sldId id="302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F940"/>
    <a:srgbClr val="FF6600"/>
    <a:srgbClr val="E689FF"/>
    <a:srgbClr val="DB57FF"/>
    <a:srgbClr val="D331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0991" autoAdjust="0"/>
  </p:normalViewPr>
  <p:slideViewPr>
    <p:cSldViewPr snapToGrid="0">
      <p:cViewPr varScale="1">
        <p:scale>
          <a:sx n="104" d="100"/>
          <a:sy n="104" d="100"/>
        </p:scale>
        <p:origin x="5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2pmmar3\AppData\Local\Microsoft\Windows\INetCache\Content.Outlook\YJ9EC8KQ\W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 Stories</a:t>
            </a:r>
            <a:r>
              <a:rPr lang="en-US" baseline="0" dirty="0"/>
              <a:t> % -- West Census Region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1s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Sheet2!$A$2:$A$81</c:f>
              <c:numCache>
                <c:formatCode>General</c:formatCode>
                <c:ptCount val="80"/>
                <c:pt idx="0">
                  <c:v>1938</c:v>
                </c:pt>
                <c:pt idx="1">
                  <c:v>1939</c:v>
                </c:pt>
                <c:pt idx="2">
                  <c:v>1940</c:v>
                </c:pt>
                <c:pt idx="3">
                  <c:v>1941</c:v>
                </c:pt>
                <c:pt idx="4">
                  <c:v>1942</c:v>
                </c:pt>
                <c:pt idx="5">
                  <c:v>1943</c:v>
                </c:pt>
                <c:pt idx="6">
                  <c:v>1944</c:v>
                </c:pt>
                <c:pt idx="7">
                  <c:v>1945</c:v>
                </c:pt>
                <c:pt idx="8">
                  <c:v>1946</c:v>
                </c:pt>
                <c:pt idx="9">
                  <c:v>1947</c:v>
                </c:pt>
                <c:pt idx="10">
                  <c:v>1948</c:v>
                </c:pt>
                <c:pt idx="11">
                  <c:v>1949</c:v>
                </c:pt>
                <c:pt idx="12">
                  <c:v>1950</c:v>
                </c:pt>
                <c:pt idx="13">
                  <c:v>1951</c:v>
                </c:pt>
                <c:pt idx="14">
                  <c:v>1952</c:v>
                </c:pt>
                <c:pt idx="15">
                  <c:v>1953</c:v>
                </c:pt>
                <c:pt idx="16">
                  <c:v>1954</c:v>
                </c:pt>
                <c:pt idx="17">
                  <c:v>1955</c:v>
                </c:pt>
                <c:pt idx="18">
                  <c:v>1956</c:v>
                </c:pt>
                <c:pt idx="19">
                  <c:v>1957</c:v>
                </c:pt>
                <c:pt idx="20">
                  <c:v>1958</c:v>
                </c:pt>
                <c:pt idx="21">
                  <c:v>1959</c:v>
                </c:pt>
                <c:pt idx="22">
                  <c:v>1960</c:v>
                </c:pt>
                <c:pt idx="23">
                  <c:v>1961</c:v>
                </c:pt>
                <c:pt idx="24">
                  <c:v>1962</c:v>
                </c:pt>
                <c:pt idx="25">
                  <c:v>1963</c:v>
                </c:pt>
                <c:pt idx="26">
                  <c:v>1964</c:v>
                </c:pt>
                <c:pt idx="27">
                  <c:v>1965</c:v>
                </c:pt>
                <c:pt idx="28">
                  <c:v>1966</c:v>
                </c:pt>
                <c:pt idx="29">
                  <c:v>1967</c:v>
                </c:pt>
                <c:pt idx="30">
                  <c:v>1968</c:v>
                </c:pt>
                <c:pt idx="31">
                  <c:v>1969</c:v>
                </c:pt>
                <c:pt idx="32">
                  <c:v>1970</c:v>
                </c:pt>
                <c:pt idx="33">
                  <c:v>1971</c:v>
                </c:pt>
                <c:pt idx="34">
                  <c:v>1972</c:v>
                </c:pt>
                <c:pt idx="35">
                  <c:v>1973</c:v>
                </c:pt>
                <c:pt idx="36">
                  <c:v>1974</c:v>
                </c:pt>
                <c:pt idx="37">
                  <c:v>1975</c:v>
                </c:pt>
                <c:pt idx="38">
                  <c:v>1976</c:v>
                </c:pt>
                <c:pt idx="39">
                  <c:v>1977</c:v>
                </c:pt>
                <c:pt idx="40">
                  <c:v>1978</c:v>
                </c:pt>
                <c:pt idx="41">
                  <c:v>1979</c:v>
                </c:pt>
                <c:pt idx="42">
                  <c:v>1980</c:v>
                </c:pt>
                <c:pt idx="43">
                  <c:v>1981</c:v>
                </c:pt>
                <c:pt idx="44">
                  <c:v>1982</c:v>
                </c:pt>
                <c:pt idx="45">
                  <c:v>1983</c:v>
                </c:pt>
                <c:pt idx="46">
                  <c:v>1984</c:v>
                </c:pt>
                <c:pt idx="47">
                  <c:v>1985</c:v>
                </c:pt>
                <c:pt idx="48">
                  <c:v>1986</c:v>
                </c:pt>
                <c:pt idx="49">
                  <c:v>1987</c:v>
                </c:pt>
                <c:pt idx="50">
                  <c:v>1988</c:v>
                </c:pt>
                <c:pt idx="51">
                  <c:v>1989</c:v>
                </c:pt>
                <c:pt idx="52">
                  <c:v>1990</c:v>
                </c:pt>
                <c:pt idx="53">
                  <c:v>1991</c:v>
                </c:pt>
                <c:pt idx="54">
                  <c:v>1992</c:v>
                </c:pt>
                <c:pt idx="55">
                  <c:v>1993</c:v>
                </c:pt>
                <c:pt idx="56">
                  <c:v>1994</c:v>
                </c:pt>
                <c:pt idx="57">
                  <c:v>1995</c:v>
                </c:pt>
                <c:pt idx="58">
                  <c:v>1996</c:v>
                </c:pt>
                <c:pt idx="59">
                  <c:v>1997</c:v>
                </c:pt>
                <c:pt idx="60">
                  <c:v>1998</c:v>
                </c:pt>
                <c:pt idx="61">
                  <c:v>1999</c:v>
                </c:pt>
                <c:pt idx="62">
                  <c:v>2000</c:v>
                </c:pt>
                <c:pt idx="63">
                  <c:v>2001</c:v>
                </c:pt>
                <c:pt idx="64">
                  <c:v>2002</c:v>
                </c:pt>
                <c:pt idx="65">
                  <c:v>2003</c:v>
                </c:pt>
                <c:pt idx="66">
                  <c:v>2004</c:v>
                </c:pt>
                <c:pt idx="67">
                  <c:v>2005</c:v>
                </c:pt>
                <c:pt idx="68">
                  <c:v>2006</c:v>
                </c:pt>
                <c:pt idx="69">
                  <c:v>2007</c:v>
                </c:pt>
                <c:pt idx="70">
                  <c:v>2008</c:v>
                </c:pt>
                <c:pt idx="71">
                  <c:v>2009</c:v>
                </c:pt>
                <c:pt idx="72">
                  <c:v>2010</c:v>
                </c:pt>
                <c:pt idx="73">
                  <c:v>2011</c:v>
                </c:pt>
                <c:pt idx="74">
                  <c:v>2012</c:v>
                </c:pt>
                <c:pt idx="75">
                  <c:v>2013</c:v>
                </c:pt>
                <c:pt idx="76">
                  <c:v>2014</c:v>
                </c:pt>
                <c:pt idx="77">
                  <c:v>2015</c:v>
                </c:pt>
                <c:pt idx="78">
                  <c:v>2016</c:v>
                </c:pt>
                <c:pt idx="79">
                  <c:v>2017</c:v>
                </c:pt>
              </c:numCache>
            </c:numRef>
          </c:xVal>
          <c:yVal>
            <c:numRef>
              <c:f>Sheet2!$B$2:$B$81</c:f>
              <c:numCache>
                <c:formatCode>General</c:formatCode>
                <c:ptCount val="80"/>
                <c:pt idx="0">
                  <c:v>0.66</c:v>
                </c:pt>
                <c:pt idx="1">
                  <c:v>0.67722222222222173</c:v>
                </c:pt>
                <c:pt idx="2">
                  <c:v>0.69444444444444342</c:v>
                </c:pt>
                <c:pt idx="3">
                  <c:v>0.71166666666666512</c:v>
                </c:pt>
                <c:pt idx="4">
                  <c:v>0.72888888888888692</c:v>
                </c:pt>
                <c:pt idx="5">
                  <c:v>0.74611111111110862</c:v>
                </c:pt>
                <c:pt idx="6">
                  <c:v>0.76333333333333031</c:v>
                </c:pt>
                <c:pt idx="7">
                  <c:v>0.78055555555555656</c:v>
                </c:pt>
                <c:pt idx="8">
                  <c:v>0.79777777777777825</c:v>
                </c:pt>
                <c:pt idx="9">
                  <c:v>0.81499999999999995</c:v>
                </c:pt>
                <c:pt idx="10">
                  <c:v>0.83222222222222175</c:v>
                </c:pt>
                <c:pt idx="11">
                  <c:v>0.84944444444444345</c:v>
                </c:pt>
                <c:pt idx="12">
                  <c:v>0.86666666666666514</c:v>
                </c:pt>
                <c:pt idx="13">
                  <c:v>0.88388888888888684</c:v>
                </c:pt>
                <c:pt idx="14">
                  <c:v>0.90111111111110853</c:v>
                </c:pt>
                <c:pt idx="15">
                  <c:v>0.91833333333333034</c:v>
                </c:pt>
                <c:pt idx="16">
                  <c:v>0.93555555555555658</c:v>
                </c:pt>
                <c:pt idx="17">
                  <c:v>0.95277777777777828</c:v>
                </c:pt>
                <c:pt idx="18">
                  <c:v>0.97</c:v>
                </c:pt>
                <c:pt idx="19">
                  <c:v>0.94800000000000184</c:v>
                </c:pt>
                <c:pt idx="20">
                  <c:v>0.9260000000000036</c:v>
                </c:pt>
                <c:pt idx="21">
                  <c:v>0.90400000000000547</c:v>
                </c:pt>
                <c:pt idx="22">
                  <c:v>0.88200000000000722</c:v>
                </c:pt>
                <c:pt idx="23">
                  <c:v>0.86</c:v>
                </c:pt>
                <c:pt idx="24">
                  <c:v>0.83800000000000185</c:v>
                </c:pt>
                <c:pt idx="25">
                  <c:v>0.81600000000000361</c:v>
                </c:pt>
                <c:pt idx="26">
                  <c:v>0.79400000000000548</c:v>
                </c:pt>
                <c:pt idx="27">
                  <c:v>0.77200000000000724</c:v>
                </c:pt>
                <c:pt idx="28">
                  <c:v>0.75</c:v>
                </c:pt>
                <c:pt idx="29">
                  <c:v>0.74</c:v>
                </c:pt>
                <c:pt idx="30">
                  <c:v>0.75</c:v>
                </c:pt>
                <c:pt idx="31">
                  <c:v>0.76</c:v>
                </c:pt>
                <c:pt idx="32">
                  <c:v>0.74250000000000005</c:v>
                </c:pt>
                <c:pt idx="33">
                  <c:v>0.72499999999999998</c:v>
                </c:pt>
                <c:pt idx="34">
                  <c:v>0.70750000000000002</c:v>
                </c:pt>
                <c:pt idx="35">
                  <c:v>0.69</c:v>
                </c:pt>
                <c:pt idx="36">
                  <c:v>0.63</c:v>
                </c:pt>
                <c:pt idx="37">
                  <c:v>0.62</c:v>
                </c:pt>
                <c:pt idx="38">
                  <c:v>0.64</c:v>
                </c:pt>
                <c:pt idx="39">
                  <c:v>0.64</c:v>
                </c:pt>
                <c:pt idx="40">
                  <c:v>0.62</c:v>
                </c:pt>
                <c:pt idx="41">
                  <c:v>0.61</c:v>
                </c:pt>
                <c:pt idx="42">
                  <c:v>0.6</c:v>
                </c:pt>
                <c:pt idx="43">
                  <c:v>0.59</c:v>
                </c:pt>
                <c:pt idx="44">
                  <c:v>0.6</c:v>
                </c:pt>
                <c:pt idx="45">
                  <c:v>0.61</c:v>
                </c:pt>
                <c:pt idx="46">
                  <c:v>0.56999999999999995</c:v>
                </c:pt>
                <c:pt idx="47">
                  <c:v>0.56000000000000005</c:v>
                </c:pt>
                <c:pt idx="48">
                  <c:v>0.53</c:v>
                </c:pt>
                <c:pt idx="49">
                  <c:v>0.51</c:v>
                </c:pt>
                <c:pt idx="50">
                  <c:v>0.48</c:v>
                </c:pt>
                <c:pt idx="51">
                  <c:v>0.46</c:v>
                </c:pt>
                <c:pt idx="52">
                  <c:v>0.44</c:v>
                </c:pt>
                <c:pt idx="53">
                  <c:v>0.48</c:v>
                </c:pt>
                <c:pt idx="54">
                  <c:v>0.48</c:v>
                </c:pt>
                <c:pt idx="55">
                  <c:v>0.5</c:v>
                </c:pt>
                <c:pt idx="56">
                  <c:v>0.52</c:v>
                </c:pt>
                <c:pt idx="57">
                  <c:v>0.51</c:v>
                </c:pt>
                <c:pt idx="58">
                  <c:v>0.52</c:v>
                </c:pt>
                <c:pt idx="59">
                  <c:v>0.5</c:v>
                </c:pt>
                <c:pt idx="60">
                  <c:v>0.47</c:v>
                </c:pt>
                <c:pt idx="61">
                  <c:v>0.48</c:v>
                </c:pt>
                <c:pt idx="62">
                  <c:v>0.48</c:v>
                </c:pt>
                <c:pt idx="63">
                  <c:v>0.45</c:v>
                </c:pt>
                <c:pt idx="64">
                  <c:v>0.46</c:v>
                </c:pt>
                <c:pt idx="65">
                  <c:v>0.45</c:v>
                </c:pt>
                <c:pt idx="66">
                  <c:v>0.46</c:v>
                </c:pt>
                <c:pt idx="67">
                  <c:v>0.43</c:v>
                </c:pt>
                <c:pt idx="68">
                  <c:v>0.39</c:v>
                </c:pt>
                <c:pt idx="69">
                  <c:v>0.4</c:v>
                </c:pt>
                <c:pt idx="70">
                  <c:v>0.4</c:v>
                </c:pt>
                <c:pt idx="71">
                  <c:v>0.4</c:v>
                </c:pt>
                <c:pt idx="72">
                  <c:v>0.37</c:v>
                </c:pt>
                <c:pt idx="73">
                  <c:v>0.37</c:v>
                </c:pt>
                <c:pt idx="74">
                  <c:v>0.35</c:v>
                </c:pt>
                <c:pt idx="75">
                  <c:v>0.36</c:v>
                </c:pt>
                <c:pt idx="76">
                  <c:v>0.4</c:v>
                </c:pt>
                <c:pt idx="77">
                  <c:v>0.42</c:v>
                </c:pt>
                <c:pt idx="78">
                  <c:v>0.41</c:v>
                </c:pt>
                <c:pt idx="79">
                  <c:v>0.42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Sheet2!$A$2:$A$81</c:f>
              <c:numCache>
                <c:formatCode>General</c:formatCode>
                <c:ptCount val="80"/>
                <c:pt idx="0">
                  <c:v>1938</c:v>
                </c:pt>
                <c:pt idx="1">
                  <c:v>1939</c:v>
                </c:pt>
                <c:pt idx="2">
                  <c:v>1940</c:v>
                </c:pt>
                <c:pt idx="3">
                  <c:v>1941</c:v>
                </c:pt>
                <c:pt idx="4">
                  <c:v>1942</c:v>
                </c:pt>
                <c:pt idx="5">
                  <c:v>1943</c:v>
                </c:pt>
                <c:pt idx="6">
                  <c:v>1944</c:v>
                </c:pt>
                <c:pt idx="7">
                  <c:v>1945</c:v>
                </c:pt>
                <c:pt idx="8">
                  <c:v>1946</c:v>
                </c:pt>
                <c:pt idx="9">
                  <c:v>1947</c:v>
                </c:pt>
                <c:pt idx="10">
                  <c:v>1948</c:v>
                </c:pt>
                <c:pt idx="11">
                  <c:v>1949</c:v>
                </c:pt>
                <c:pt idx="12">
                  <c:v>1950</c:v>
                </c:pt>
                <c:pt idx="13">
                  <c:v>1951</c:v>
                </c:pt>
                <c:pt idx="14">
                  <c:v>1952</c:v>
                </c:pt>
                <c:pt idx="15">
                  <c:v>1953</c:v>
                </c:pt>
                <c:pt idx="16">
                  <c:v>1954</c:v>
                </c:pt>
                <c:pt idx="17">
                  <c:v>1955</c:v>
                </c:pt>
                <c:pt idx="18">
                  <c:v>1956</c:v>
                </c:pt>
                <c:pt idx="19">
                  <c:v>1957</c:v>
                </c:pt>
                <c:pt idx="20">
                  <c:v>1958</c:v>
                </c:pt>
                <c:pt idx="21">
                  <c:v>1959</c:v>
                </c:pt>
                <c:pt idx="22">
                  <c:v>1960</c:v>
                </c:pt>
                <c:pt idx="23">
                  <c:v>1961</c:v>
                </c:pt>
                <c:pt idx="24">
                  <c:v>1962</c:v>
                </c:pt>
                <c:pt idx="25">
                  <c:v>1963</c:v>
                </c:pt>
                <c:pt idx="26">
                  <c:v>1964</c:v>
                </c:pt>
                <c:pt idx="27">
                  <c:v>1965</c:v>
                </c:pt>
                <c:pt idx="28">
                  <c:v>1966</c:v>
                </c:pt>
                <c:pt idx="29">
                  <c:v>1967</c:v>
                </c:pt>
                <c:pt idx="30">
                  <c:v>1968</c:v>
                </c:pt>
                <c:pt idx="31">
                  <c:v>1969</c:v>
                </c:pt>
                <c:pt idx="32">
                  <c:v>1970</c:v>
                </c:pt>
                <c:pt idx="33">
                  <c:v>1971</c:v>
                </c:pt>
                <c:pt idx="34">
                  <c:v>1972</c:v>
                </c:pt>
                <c:pt idx="35">
                  <c:v>1973</c:v>
                </c:pt>
                <c:pt idx="36">
                  <c:v>1974</c:v>
                </c:pt>
                <c:pt idx="37">
                  <c:v>1975</c:v>
                </c:pt>
                <c:pt idx="38">
                  <c:v>1976</c:v>
                </c:pt>
                <c:pt idx="39">
                  <c:v>1977</c:v>
                </c:pt>
                <c:pt idx="40">
                  <c:v>1978</c:v>
                </c:pt>
                <c:pt idx="41">
                  <c:v>1979</c:v>
                </c:pt>
                <c:pt idx="42">
                  <c:v>1980</c:v>
                </c:pt>
                <c:pt idx="43">
                  <c:v>1981</c:v>
                </c:pt>
                <c:pt idx="44">
                  <c:v>1982</c:v>
                </c:pt>
                <c:pt idx="45">
                  <c:v>1983</c:v>
                </c:pt>
                <c:pt idx="46">
                  <c:v>1984</c:v>
                </c:pt>
                <c:pt idx="47">
                  <c:v>1985</c:v>
                </c:pt>
                <c:pt idx="48">
                  <c:v>1986</c:v>
                </c:pt>
                <c:pt idx="49">
                  <c:v>1987</c:v>
                </c:pt>
                <c:pt idx="50">
                  <c:v>1988</c:v>
                </c:pt>
                <c:pt idx="51">
                  <c:v>1989</c:v>
                </c:pt>
                <c:pt idx="52">
                  <c:v>1990</c:v>
                </c:pt>
                <c:pt idx="53">
                  <c:v>1991</c:v>
                </c:pt>
                <c:pt idx="54">
                  <c:v>1992</c:v>
                </c:pt>
                <c:pt idx="55">
                  <c:v>1993</c:v>
                </c:pt>
                <c:pt idx="56">
                  <c:v>1994</c:v>
                </c:pt>
                <c:pt idx="57">
                  <c:v>1995</c:v>
                </c:pt>
                <c:pt idx="58">
                  <c:v>1996</c:v>
                </c:pt>
                <c:pt idx="59">
                  <c:v>1997</c:v>
                </c:pt>
                <c:pt idx="60">
                  <c:v>1998</c:v>
                </c:pt>
                <c:pt idx="61">
                  <c:v>1999</c:v>
                </c:pt>
                <c:pt idx="62">
                  <c:v>2000</c:v>
                </c:pt>
                <c:pt idx="63">
                  <c:v>2001</c:v>
                </c:pt>
                <c:pt idx="64">
                  <c:v>2002</c:v>
                </c:pt>
                <c:pt idx="65">
                  <c:v>2003</c:v>
                </c:pt>
                <c:pt idx="66">
                  <c:v>2004</c:v>
                </c:pt>
                <c:pt idx="67">
                  <c:v>2005</c:v>
                </c:pt>
                <c:pt idx="68">
                  <c:v>2006</c:v>
                </c:pt>
                <c:pt idx="69">
                  <c:v>2007</c:v>
                </c:pt>
                <c:pt idx="70">
                  <c:v>2008</c:v>
                </c:pt>
                <c:pt idx="71">
                  <c:v>2009</c:v>
                </c:pt>
                <c:pt idx="72">
                  <c:v>2010</c:v>
                </c:pt>
                <c:pt idx="73">
                  <c:v>2011</c:v>
                </c:pt>
                <c:pt idx="74">
                  <c:v>2012</c:v>
                </c:pt>
                <c:pt idx="75">
                  <c:v>2013</c:v>
                </c:pt>
                <c:pt idx="76">
                  <c:v>2014</c:v>
                </c:pt>
                <c:pt idx="77">
                  <c:v>2015</c:v>
                </c:pt>
                <c:pt idx="78">
                  <c:v>2016</c:v>
                </c:pt>
                <c:pt idx="79">
                  <c:v>2017</c:v>
                </c:pt>
              </c:numCache>
            </c:numRef>
          </c:xVal>
          <c:yVal>
            <c:numRef>
              <c:f>Sheet2!$C$2:$C$81</c:f>
              <c:numCache>
                <c:formatCode>General</c:formatCode>
                <c:ptCount val="80"/>
                <c:pt idx="0">
                  <c:v>0.3</c:v>
                </c:pt>
                <c:pt idx="1">
                  <c:v>0.28433333333333849</c:v>
                </c:pt>
                <c:pt idx="2">
                  <c:v>0.26866666666666789</c:v>
                </c:pt>
                <c:pt idx="3">
                  <c:v>0.25300000000000183</c:v>
                </c:pt>
                <c:pt idx="4">
                  <c:v>0.23733333333333576</c:v>
                </c:pt>
                <c:pt idx="5">
                  <c:v>0.2216666666666697</c:v>
                </c:pt>
                <c:pt idx="6">
                  <c:v>0.20600000000000362</c:v>
                </c:pt>
                <c:pt idx="7">
                  <c:v>0.19033333333333757</c:v>
                </c:pt>
                <c:pt idx="8">
                  <c:v>0.17466666666667152</c:v>
                </c:pt>
                <c:pt idx="9">
                  <c:v>0.15900000000000092</c:v>
                </c:pt>
                <c:pt idx="10">
                  <c:v>0.14333333333333484</c:v>
                </c:pt>
                <c:pt idx="11">
                  <c:v>0.12766666666666879</c:v>
                </c:pt>
                <c:pt idx="12">
                  <c:v>0.11200000000000272</c:v>
                </c:pt>
                <c:pt idx="13">
                  <c:v>9.6333333333336671E-2</c:v>
                </c:pt>
                <c:pt idx="14">
                  <c:v>8.0666666666670606E-2</c:v>
                </c:pt>
                <c:pt idx="15">
                  <c:v>6.5000000000004554E-2</c:v>
                </c:pt>
                <c:pt idx="16">
                  <c:v>4.9333333333338489E-2</c:v>
                </c:pt>
                <c:pt idx="17">
                  <c:v>3.3666666666667878E-2</c:v>
                </c:pt>
                <c:pt idx="18">
                  <c:v>1.8000000000000002E-2</c:v>
                </c:pt>
                <c:pt idx="19">
                  <c:v>3.2399999999999179E-2</c:v>
                </c:pt>
                <c:pt idx="20">
                  <c:v>4.6799999999998364E-2</c:v>
                </c:pt>
                <c:pt idx="21">
                  <c:v>6.1199999999997541E-2</c:v>
                </c:pt>
                <c:pt idx="22">
                  <c:v>7.5599999999996725E-2</c:v>
                </c:pt>
                <c:pt idx="23">
                  <c:v>0.09</c:v>
                </c:pt>
                <c:pt idx="24">
                  <c:v>0.10439999999999917</c:v>
                </c:pt>
                <c:pt idx="25">
                  <c:v>0.11879999999999835</c:v>
                </c:pt>
                <c:pt idx="26">
                  <c:v>0.13319999999999754</c:v>
                </c:pt>
                <c:pt idx="27">
                  <c:v>0.14759999999999673</c:v>
                </c:pt>
                <c:pt idx="28">
                  <c:v>0.16920000000000002</c:v>
                </c:pt>
                <c:pt idx="29">
                  <c:v>0.16920000000000002</c:v>
                </c:pt>
                <c:pt idx="30">
                  <c:v>0.16920000000000002</c:v>
                </c:pt>
                <c:pt idx="31">
                  <c:v>0.14099999999999999</c:v>
                </c:pt>
                <c:pt idx="32">
                  <c:v>0.1598</c:v>
                </c:pt>
                <c:pt idx="33">
                  <c:v>0.17859999999999998</c:v>
                </c:pt>
                <c:pt idx="34">
                  <c:v>0.19739999999999999</c:v>
                </c:pt>
                <c:pt idx="35">
                  <c:v>0.2162</c:v>
                </c:pt>
                <c:pt idx="36">
                  <c:v>0.24440000000000001</c:v>
                </c:pt>
                <c:pt idx="37">
                  <c:v>0.22559999999999999</c:v>
                </c:pt>
                <c:pt idx="38">
                  <c:v>0.22559999999999999</c:v>
                </c:pt>
                <c:pt idx="39">
                  <c:v>0.23499999999999999</c:v>
                </c:pt>
                <c:pt idx="40">
                  <c:v>0.24440000000000001</c:v>
                </c:pt>
                <c:pt idx="41">
                  <c:v>0.26319999999999999</c:v>
                </c:pt>
                <c:pt idx="42">
                  <c:v>0.27260000000000001</c:v>
                </c:pt>
                <c:pt idx="43">
                  <c:v>0.30079999999999996</c:v>
                </c:pt>
                <c:pt idx="44">
                  <c:v>0.29139999999999999</c:v>
                </c:pt>
                <c:pt idx="45">
                  <c:v>0.29139999999999999</c:v>
                </c:pt>
                <c:pt idx="46">
                  <c:v>0.33840000000000003</c:v>
                </c:pt>
                <c:pt idx="47">
                  <c:v>0.3478</c:v>
                </c:pt>
                <c:pt idx="48">
                  <c:v>0.376</c:v>
                </c:pt>
                <c:pt idx="49">
                  <c:v>0.4042</c:v>
                </c:pt>
                <c:pt idx="50">
                  <c:v>0.44179999999999997</c:v>
                </c:pt>
                <c:pt idx="51">
                  <c:v>0.47</c:v>
                </c:pt>
                <c:pt idx="52">
                  <c:v>0.48880000000000001</c:v>
                </c:pt>
                <c:pt idx="53">
                  <c:v>0.45119999999999999</c:v>
                </c:pt>
                <c:pt idx="54">
                  <c:v>0.44179999999999997</c:v>
                </c:pt>
                <c:pt idx="55">
                  <c:v>0.42299999999999999</c:v>
                </c:pt>
                <c:pt idx="56">
                  <c:v>0.4042</c:v>
                </c:pt>
                <c:pt idx="57">
                  <c:v>0.42299999999999999</c:v>
                </c:pt>
                <c:pt idx="58">
                  <c:v>0.42299999999999999</c:v>
                </c:pt>
                <c:pt idx="59">
                  <c:v>0.44179999999999997</c:v>
                </c:pt>
                <c:pt idx="60">
                  <c:v>0.47</c:v>
                </c:pt>
                <c:pt idx="61">
                  <c:v>0.47939999999999999</c:v>
                </c:pt>
                <c:pt idx="62">
                  <c:v>0.47</c:v>
                </c:pt>
                <c:pt idx="63">
                  <c:v>0.50759999999999994</c:v>
                </c:pt>
                <c:pt idx="64">
                  <c:v>0.49819999999999998</c:v>
                </c:pt>
                <c:pt idx="65">
                  <c:v>0.50759999999999994</c:v>
                </c:pt>
                <c:pt idx="66">
                  <c:v>0.50759999999999994</c:v>
                </c:pt>
                <c:pt idx="67">
                  <c:v>0.53579999999999994</c:v>
                </c:pt>
                <c:pt idx="68">
                  <c:v>0.57340000000000002</c:v>
                </c:pt>
                <c:pt idx="69">
                  <c:v>0.56399999999999995</c:v>
                </c:pt>
                <c:pt idx="70">
                  <c:v>0.56399999999999995</c:v>
                </c:pt>
                <c:pt idx="71">
                  <c:v>0.56000000000000005</c:v>
                </c:pt>
                <c:pt idx="72">
                  <c:v>0.6</c:v>
                </c:pt>
                <c:pt idx="73">
                  <c:v>0.59</c:v>
                </c:pt>
                <c:pt idx="74">
                  <c:v>0.59</c:v>
                </c:pt>
                <c:pt idx="75">
                  <c:v>0.56999999999999995</c:v>
                </c:pt>
                <c:pt idx="76">
                  <c:v>0.53</c:v>
                </c:pt>
                <c:pt idx="77">
                  <c:v>0.53</c:v>
                </c:pt>
                <c:pt idx="78">
                  <c:v>0.55000000000000004</c:v>
                </c:pt>
                <c:pt idx="79">
                  <c:v>0.52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3s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Sheet2!$A$2:$A$81</c:f>
              <c:numCache>
                <c:formatCode>General</c:formatCode>
                <c:ptCount val="80"/>
                <c:pt idx="0">
                  <c:v>1938</c:v>
                </c:pt>
                <c:pt idx="1">
                  <c:v>1939</c:v>
                </c:pt>
                <c:pt idx="2">
                  <c:v>1940</c:v>
                </c:pt>
                <c:pt idx="3">
                  <c:v>1941</c:v>
                </c:pt>
                <c:pt idx="4">
                  <c:v>1942</c:v>
                </c:pt>
                <c:pt idx="5">
                  <c:v>1943</c:v>
                </c:pt>
                <c:pt idx="6">
                  <c:v>1944</c:v>
                </c:pt>
                <c:pt idx="7">
                  <c:v>1945</c:v>
                </c:pt>
                <c:pt idx="8">
                  <c:v>1946</c:v>
                </c:pt>
                <c:pt idx="9">
                  <c:v>1947</c:v>
                </c:pt>
                <c:pt idx="10">
                  <c:v>1948</c:v>
                </c:pt>
                <c:pt idx="11">
                  <c:v>1949</c:v>
                </c:pt>
                <c:pt idx="12">
                  <c:v>1950</c:v>
                </c:pt>
                <c:pt idx="13">
                  <c:v>1951</c:v>
                </c:pt>
                <c:pt idx="14">
                  <c:v>1952</c:v>
                </c:pt>
                <c:pt idx="15">
                  <c:v>1953</c:v>
                </c:pt>
                <c:pt idx="16">
                  <c:v>1954</c:v>
                </c:pt>
                <c:pt idx="17">
                  <c:v>1955</c:v>
                </c:pt>
                <c:pt idx="18">
                  <c:v>1956</c:v>
                </c:pt>
                <c:pt idx="19">
                  <c:v>1957</c:v>
                </c:pt>
                <c:pt idx="20">
                  <c:v>1958</c:v>
                </c:pt>
                <c:pt idx="21">
                  <c:v>1959</c:v>
                </c:pt>
                <c:pt idx="22">
                  <c:v>1960</c:v>
                </c:pt>
                <c:pt idx="23">
                  <c:v>1961</c:v>
                </c:pt>
                <c:pt idx="24">
                  <c:v>1962</c:v>
                </c:pt>
                <c:pt idx="25">
                  <c:v>1963</c:v>
                </c:pt>
                <c:pt idx="26">
                  <c:v>1964</c:v>
                </c:pt>
                <c:pt idx="27">
                  <c:v>1965</c:v>
                </c:pt>
                <c:pt idx="28">
                  <c:v>1966</c:v>
                </c:pt>
                <c:pt idx="29">
                  <c:v>1967</c:v>
                </c:pt>
                <c:pt idx="30">
                  <c:v>1968</c:v>
                </c:pt>
                <c:pt idx="31">
                  <c:v>1969</c:v>
                </c:pt>
                <c:pt idx="32">
                  <c:v>1970</c:v>
                </c:pt>
                <c:pt idx="33">
                  <c:v>1971</c:v>
                </c:pt>
                <c:pt idx="34">
                  <c:v>1972</c:v>
                </c:pt>
                <c:pt idx="35">
                  <c:v>1973</c:v>
                </c:pt>
                <c:pt idx="36">
                  <c:v>1974</c:v>
                </c:pt>
                <c:pt idx="37">
                  <c:v>1975</c:v>
                </c:pt>
                <c:pt idx="38">
                  <c:v>1976</c:v>
                </c:pt>
                <c:pt idx="39">
                  <c:v>1977</c:v>
                </c:pt>
                <c:pt idx="40">
                  <c:v>1978</c:v>
                </c:pt>
                <c:pt idx="41">
                  <c:v>1979</c:v>
                </c:pt>
                <c:pt idx="42">
                  <c:v>1980</c:v>
                </c:pt>
                <c:pt idx="43">
                  <c:v>1981</c:v>
                </c:pt>
                <c:pt idx="44">
                  <c:v>1982</c:v>
                </c:pt>
                <c:pt idx="45">
                  <c:v>1983</c:v>
                </c:pt>
                <c:pt idx="46">
                  <c:v>1984</c:v>
                </c:pt>
                <c:pt idx="47">
                  <c:v>1985</c:v>
                </c:pt>
                <c:pt idx="48">
                  <c:v>1986</c:v>
                </c:pt>
                <c:pt idx="49">
                  <c:v>1987</c:v>
                </c:pt>
                <c:pt idx="50">
                  <c:v>1988</c:v>
                </c:pt>
                <c:pt idx="51">
                  <c:v>1989</c:v>
                </c:pt>
                <c:pt idx="52">
                  <c:v>1990</c:v>
                </c:pt>
                <c:pt idx="53">
                  <c:v>1991</c:v>
                </c:pt>
                <c:pt idx="54">
                  <c:v>1992</c:v>
                </c:pt>
                <c:pt idx="55">
                  <c:v>1993</c:v>
                </c:pt>
                <c:pt idx="56">
                  <c:v>1994</c:v>
                </c:pt>
                <c:pt idx="57">
                  <c:v>1995</c:v>
                </c:pt>
                <c:pt idx="58">
                  <c:v>1996</c:v>
                </c:pt>
                <c:pt idx="59">
                  <c:v>1997</c:v>
                </c:pt>
                <c:pt idx="60">
                  <c:v>1998</c:v>
                </c:pt>
                <c:pt idx="61">
                  <c:v>1999</c:v>
                </c:pt>
                <c:pt idx="62">
                  <c:v>2000</c:v>
                </c:pt>
                <c:pt idx="63">
                  <c:v>2001</c:v>
                </c:pt>
                <c:pt idx="64">
                  <c:v>2002</c:v>
                </c:pt>
                <c:pt idx="65">
                  <c:v>2003</c:v>
                </c:pt>
                <c:pt idx="66">
                  <c:v>2004</c:v>
                </c:pt>
                <c:pt idx="67">
                  <c:v>2005</c:v>
                </c:pt>
                <c:pt idx="68">
                  <c:v>2006</c:v>
                </c:pt>
                <c:pt idx="69">
                  <c:v>2007</c:v>
                </c:pt>
                <c:pt idx="70">
                  <c:v>2008</c:v>
                </c:pt>
                <c:pt idx="71">
                  <c:v>2009</c:v>
                </c:pt>
                <c:pt idx="72">
                  <c:v>2010</c:v>
                </c:pt>
                <c:pt idx="73">
                  <c:v>2011</c:v>
                </c:pt>
                <c:pt idx="74">
                  <c:v>2012</c:v>
                </c:pt>
                <c:pt idx="75">
                  <c:v>2013</c:v>
                </c:pt>
                <c:pt idx="76">
                  <c:v>2014</c:v>
                </c:pt>
                <c:pt idx="77">
                  <c:v>2015</c:v>
                </c:pt>
                <c:pt idx="78">
                  <c:v>2016</c:v>
                </c:pt>
                <c:pt idx="79">
                  <c:v>2017</c:v>
                </c:pt>
              </c:numCache>
            </c:numRef>
          </c:xVal>
          <c:yVal>
            <c:numRef>
              <c:f>Sheet2!$D$2:$D$81</c:f>
              <c:numCache>
                <c:formatCode>General</c:formatCode>
                <c:ptCount val="80"/>
                <c:pt idx="0">
                  <c:v>0.02</c:v>
                </c:pt>
                <c:pt idx="1">
                  <c:v>1.9000000000000059E-2</c:v>
                </c:pt>
                <c:pt idx="2">
                  <c:v>1.8000000000000113E-2</c:v>
                </c:pt>
                <c:pt idx="3">
                  <c:v>1.6999999999999887E-2</c:v>
                </c:pt>
                <c:pt idx="4">
                  <c:v>1.5999999999999945E-2</c:v>
                </c:pt>
                <c:pt idx="5">
                  <c:v>1.4999999999999999E-2</c:v>
                </c:pt>
                <c:pt idx="6">
                  <c:v>1.4000000000000058E-2</c:v>
                </c:pt>
                <c:pt idx="7">
                  <c:v>1.3000000000000114E-2</c:v>
                </c:pt>
                <c:pt idx="8">
                  <c:v>1.1999999999999886E-2</c:v>
                </c:pt>
                <c:pt idx="9">
                  <c:v>1.0999999999999944E-2</c:v>
                </c:pt>
                <c:pt idx="10">
                  <c:v>0.01</c:v>
                </c:pt>
                <c:pt idx="11">
                  <c:v>9.0000000000000566E-3</c:v>
                </c:pt>
                <c:pt idx="12">
                  <c:v>8.0000000000001129E-3</c:v>
                </c:pt>
                <c:pt idx="13">
                  <c:v>6.9999999999998865E-3</c:v>
                </c:pt>
                <c:pt idx="14">
                  <c:v>5.9999999999999429E-3</c:v>
                </c:pt>
                <c:pt idx="15">
                  <c:v>5.0000000000000001E-3</c:v>
                </c:pt>
                <c:pt idx="16">
                  <c:v>4.0000000000000565E-3</c:v>
                </c:pt>
                <c:pt idx="17">
                  <c:v>3.0000000000001137E-3</c:v>
                </c:pt>
                <c:pt idx="18">
                  <c:v>2E-3</c:v>
                </c:pt>
                <c:pt idx="19">
                  <c:v>3.5999999999999093E-3</c:v>
                </c:pt>
                <c:pt idx="20">
                  <c:v>5.1999999999998185E-3</c:v>
                </c:pt>
                <c:pt idx="21">
                  <c:v>6.7999999999997273E-3</c:v>
                </c:pt>
                <c:pt idx="22">
                  <c:v>8.3999999999996369E-3</c:v>
                </c:pt>
                <c:pt idx="23">
                  <c:v>0.01</c:v>
                </c:pt>
                <c:pt idx="24">
                  <c:v>1.1599999999999911E-2</c:v>
                </c:pt>
                <c:pt idx="25">
                  <c:v>1.3199999999999818E-2</c:v>
                </c:pt>
                <c:pt idx="26">
                  <c:v>1.4799999999999728E-2</c:v>
                </c:pt>
                <c:pt idx="27">
                  <c:v>1.6399999999999637E-2</c:v>
                </c:pt>
                <c:pt idx="28">
                  <c:v>1.0800000000000001E-2</c:v>
                </c:pt>
                <c:pt idx="29">
                  <c:v>1.0800000000000001E-2</c:v>
                </c:pt>
                <c:pt idx="30">
                  <c:v>1.0800000000000001E-2</c:v>
                </c:pt>
                <c:pt idx="31">
                  <c:v>8.9999999999999993E-3</c:v>
                </c:pt>
                <c:pt idx="32">
                  <c:v>1.0200000000000001E-2</c:v>
                </c:pt>
                <c:pt idx="33">
                  <c:v>1.1399999999999999E-2</c:v>
                </c:pt>
                <c:pt idx="34">
                  <c:v>1.26E-2</c:v>
                </c:pt>
                <c:pt idx="35">
                  <c:v>1.38E-2</c:v>
                </c:pt>
                <c:pt idx="36">
                  <c:v>1.5600000000000001E-2</c:v>
                </c:pt>
                <c:pt idx="37">
                  <c:v>1.44E-2</c:v>
                </c:pt>
                <c:pt idx="38">
                  <c:v>1.44E-2</c:v>
                </c:pt>
                <c:pt idx="39">
                  <c:v>1.4999999999999999E-2</c:v>
                </c:pt>
                <c:pt idx="40">
                  <c:v>1.5600000000000001E-2</c:v>
                </c:pt>
                <c:pt idx="41">
                  <c:v>1.6799999999999999E-2</c:v>
                </c:pt>
                <c:pt idx="42">
                  <c:v>1.7399999999999999E-2</c:v>
                </c:pt>
                <c:pt idx="43">
                  <c:v>1.9199999999999998E-2</c:v>
                </c:pt>
                <c:pt idx="44">
                  <c:v>1.8599999999999998E-2</c:v>
                </c:pt>
                <c:pt idx="45">
                  <c:v>1.8599999999999998E-2</c:v>
                </c:pt>
                <c:pt idx="46">
                  <c:v>2.1600000000000001E-2</c:v>
                </c:pt>
                <c:pt idx="47">
                  <c:v>2.2199999999999998E-2</c:v>
                </c:pt>
                <c:pt idx="48">
                  <c:v>2.4E-2</c:v>
                </c:pt>
                <c:pt idx="49">
                  <c:v>2.58E-2</c:v>
                </c:pt>
                <c:pt idx="50">
                  <c:v>2.8199999999999999E-2</c:v>
                </c:pt>
                <c:pt idx="51">
                  <c:v>0.03</c:v>
                </c:pt>
                <c:pt idx="52">
                  <c:v>3.1200000000000002E-2</c:v>
                </c:pt>
                <c:pt idx="53">
                  <c:v>2.8799999999999999E-2</c:v>
                </c:pt>
                <c:pt idx="54">
                  <c:v>2.8199999999999999E-2</c:v>
                </c:pt>
                <c:pt idx="55">
                  <c:v>2.6999999999999996E-2</c:v>
                </c:pt>
                <c:pt idx="56">
                  <c:v>2.58E-2</c:v>
                </c:pt>
                <c:pt idx="57">
                  <c:v>2.6999999999999996E-2</c:v>
                </c:pt>
                <c:pt idx="58">
                  <c:v>2.6999999999999996E-2</c:v>
                </c:pt>
                <c:pt idx="59">
                  <c:v>2.8199999999999999E-2</c:v>
                </c:pt>
                <c:pt idx="60">
                  <c:v>0.03</c:v>
                </c:pt>
                <c:pt idx="61">
                  <c:v>3.0600000000000002E-2</c:v>
                </c:pt>
                <c:pt idx="62">
                  <c:v>0.03</c:v>
                </c:pt>
                <c:pt idx="63">
                  <c:v>3.2399999999999998E-2</c:v>
                </c:pt>
                <c:pt idx="64">
                  <c:v>3.1799999999999995E-2</c:v>
                </c:pt>
                <c:pt idx="65">
                  <c:v>3.2399999999999998E-2</c:v>
                </c:pt>
                <c:pt idx="66">
                  <c:v>3.2399999999999998E-2</c:v>
                </c:pt>
                <c:pt idx="67">
                  <c:v>3.4200000000000001E-2</c:v>
                </c:pt>
                <c:pt idx="68">
                  <c:v>3.6599999999999994E-2</c:v>
                </c:pt>
                <c:pt idx="69">
                  <c:v>3.5999999999999997E-2</c:v>
                </c:pt>
                <c:pt idx="70">
                  <c:v>3.5999999999999997E-2</c:v>
                </c:pt>
                <c:pt idx="71">
                  <c:v>0.04</c:v>
                </c:pt>
                <c:pt idx="72">
                  <c:v>0.03</c:v>
                </c:pt>
                <c:pt idx="73">
                  <c:v>0.04</c:v>
                </c:pt>
                <c:pt idx="74">
                  <c:v>0.06</c:v>
                </c:pt>
                <c:pt idx="75">
                  <c:v>7.0000000000000007E-2</c:v>
                </c:pt>
                <c:pt idx="76">
                  <c:v>7.0000000000000007E-2</c:v>
                </c:pt>
                <c:pt idx="77">
                  <c:v>0.05</c:v>
                </c:pt>
                <c:pt idx="78">
                  <c:v>0.04</c:v>
                </c:pt>
                <c:pt idx="79">
                  <c:v>0.06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SL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Sheet2!$A$2:$A$81</c:f>
              <c:numCache>
                <c:formatCode>General</c:formatCode>
                <c:ptCount val="80"/>
                <c:pt idx="0">
                  <c:v>1938</c:v>
                </c:pt>
                <c:pt idx="1">
                  <c:v>1939</c:v>
                </c:pt>
                <c:pt idx="2">
                  <c:v>1940</c:v>
                </c:pt>
                <c:pt idx="3">
                  <c:v>1941</c:v>
                </c:pt>
                <c:pt idx="4">
                  <c:v>1942</c:v>
                </c:pt>
                <c:pt idx="5">
                  <c:v>1943</c:v>
                </c:pt>
                <c:pt idx="6">
                  <c:v>1944</c:v>
                </c:pt>
                <c:pt idx="7">
                  <c:v>1945</c:v>
                </c:pt>
                <c:pt idx="8">
                  <c:v>1946</c:v>
                </c:pt>
                <c:pt idx="9">
                  <c:v>1947</c:v>
                </c:pt>
                <c:pt idx="10">
                  <c:v>1948</c:v>
                </c:pt>
                <c:pt idx="11">
                  <c:v>1949</c:v>
                </c:pt>
                <c:pt idx="12">
                  <c:v>1950</c:v>
                </c:pt>
                <c:pt idx="13">
                  <c:v>1951</c:v>
                </c:pt>
                <c:pt idx="14">
                  <c:v>1952</c:v>
                </c:pt>
                <c:pt idx="15">
                  <c:v>1953</c:v>
                </c:pt>
                <c:pt idx="16">
                  <c:v>1954</c:v>
                </c:pt>
                <c:pt idx="17">
                  <c:v>1955</c:v>
                </c:pt>
                <c:pt idx="18">
                  <c:v>1956</c:v>
                </c:pt>
                <c:pt idx="19">
                  <c:v>1957</c:v>
                </c:pt>
                <c:pt idx="20">
                  <c:v>1958</c:v>
                </c:pt>
                <c:pt idx="21">
                  <c:v>1959</c:v>
                </c:pt>
                <c:pt idx="22">
                  <c:v>1960</c:v>
                </c:pt>
                <c:pt idx="23">
                  <c:v>1961</c:v>
                </c:pt>
                <c:pt idx="24">
                  <c:v>1962</c:v>
                </c:pt>
                <c:pt idx="25">
                  <c:v>1963</c:v>
                </c:pt>
                <c:pt idx="26">
                  <c:v>1964</c:v>
                </c:pt>
                <c:pt idx="27">
                  <c:v>1965</c:v>
                </c:pt>
                <c:pt idx="28">
                  <c:v>1966</c:v>
                </c:pt>
                <c:pt idx="29">
                  <c:v>1967</c:v>
                </c:pt>
                <c:pt idx="30">
                  <c:v>1968</c:v>
                </c:pt>
                <c:pt idx="31">
                  <c:v>1969</c:v>
                </c:pt>
                <c:pt idx="32">
                  <c:v>1970</c:v>
                </c:pt>
                <c:pt idx="33">
                  <c:v>1971</c:v>
                </c:pt>
                <c:pt idx="34">
                  <c:v>1972</c:v>
                </c:pt>
                <c:pt idx="35">
                  <c:v>1973</c:v>
                </c:pt>
                <c:pt idx="36">
                  <c:v>1974</c:v>
                </c:pt>
                <c:pt idx="37">
                  <c:v>1975</c:v>
                </c:pt>
                <c:pt idx="38">
                  <c:v>1976</c:v>
                </c:pt>
                <c:pt idx="39">
                  <c:v>1977</c:v>
                </c:pt>
                <c:pt idx="40">
                  <c:v>1978</c:v>
                </c:pt>
                <c:pt idx="41">
                  <c:v>1979</c:v>
                </c:pt>
                <c:pt idx="42">
                  <c:v>1980</c:v>
                </c:pt>
                <c:pt idx="43">
                  <c:v>1981</c:v>
                </c:pt>
                <c:pt idx="44">
                  <c:v>1982</c:v>
                </c:pt>
                <c:pt idx="45">
                  <c:v>1983</c:v>
                </c:pt>
                <c:pt idx="46">
                  <c:v>1984</c:v>
                </c:pt>
                <c:pt idx="47">
                  <c:v>1985</c:v>
                </c:pt>
                <c:pt idx="48">
                  <c:v>1986</c:v>
                </c:pt>
                <c:pt idx="49">
                  <c:v>1987</c:v>
                </c:pt>
                <c:pt idx="50">
                  <c:v>1988</c:v>
                </c:pt>
                <c:pt idx="51">
                  <c:v>1989</c:v>
                </c:pt>
                <c:pt idx="52">
                  <c:v>1990</c:v>
                </c:pt>
                <c:pt idx="53">
                  <c:v>1991</c:v>
                </c:pt>
                <c:pt idx="54">
                  <c:v>1992</c:v>
                </c:pt>
                <c:pt idx="55">
                  <c:v>1993</c:v>
                </c:pt>
                <c:pt idx="56">
                  <c:v>1994</c:v>
                </c:pt>
                <c:pt idx="57">
                  <c:v>1995</c:v>
                </c:pt>
                <c:pt idx="58">
                  <c:v>1996</c:v>
                </c:pt>
                <c:pt idx="59">
                  <c:v>1997</c:v>
                </c:pt>
                <c:pt idx="60">
                  <c:v>1998</c:v>
                </c:pt>
                <c:pt idx="61">
                  <c:v>1999</c:v>
                </c:pt>
                <c:pt idx="62">
                  <c:v>2000</c:v>
                </c:pt>
                <c:pt idx="63">
                  <c:v>2001</c:v>
                </c:pt>
                <c:pt idx="64">
                  <c:v>2002</c:v>
                </c:pt>
                <c:pt idx="65">
                  <c:v>2003</c:v>
                </c:pt>
                <c:pt idx="66">
                  <c:v>2004</c:v>
                </c:pt>
                <c:pt idx="67">
                  <c:v>2005</c:v>
                </c:pt>
                <c:pt idx="68">
                  <c:v>2006</c:v>
                </c:pt>
                <c:pt idx="69">
                  <c:v>2007</c:v>
                </c:pt>
                <c:pt idx="70">
                  <c:v>2008</c:v>
                </c:pt>
                <c:pt idx="71">
                  <c:v>2009</c:v>
                </c:pt>
                <c:pt idx="72">
                  <c:v>2010</c:v>
                </c:pt>
                <c:pt idx="73">
                  <c:v>2011</c:v>
                </c:pt>
                <c:pt idx="74">
                  <c:v>2012</c:v>
                </c:pt>
                <c:pt idx="75">
                  <c:v>2013</c:v>
                </c:pt>
                <c:pt idx="76">
                  <c:v>2014</c:v>
                </c:pt>
                <c:pt idx="77">
                  <c:v>2015</c:v>
                </c:pt>
                <c:pt idx="78">
                  <c:v>2016</c:v>
                </c:pt>
                <c:pt idx="79">
                  <c:v>2017</c:v>
                </c:pt>
              </c:numCache>
            </c:numRef>
          </c:xVal>
          <c:yVal>
            <c:numRef>
              <c:f>Sheet2!$E$2:$E$81</c:f>
              <c:numCache>
                <c:formatCode>General</c:formatCode>
                <c:ptCount val="80"/>
                <c:pt idx="0">
                  <c:v>0.02</c:v>
                </c:pt>
                <c:pt idx="1">
                  <c:v>1.9444444444444427E-2</c:v>
                </c:pt>
                <c:pt idx="2">
                  <c:v>1.8888888888888858E-2</c:v>
                </c:pt>
                <c:pt idx="3">
                  <c:v>1.8333333333333285E-2</c:v>
                </c:pt>
                <c:pt idx="4">
                  <c:v>1.7777777777777715E-2</c:v>
                </c:pt>
                <c:pt idx="5">
                  <c:v>1.7222222222222142E-2</c:v>
                </c:pt>
                <c:pt idx="6">
                  <c:v>1.6666666666666573E-2</c:v>
                </c:pt>
                <c:pt idx="7">
                  <c:v>1.6111111111111142E-2</c:v>
                </c:pt>
                <c:pt idx="8">
                  <c:v>1.5555555555555571E-2</c:v>
                </c:pt>
                <c:pt idx="9">
                  <c:v>1.4999999999999999E-2</c:v>
                </c:pt>
                <c:pt idx="10">
                  <c:v>1.4444444444444428E-2</c:v>
                </c:pt>
                <c:pt idx="11">
                  <c:v>1.3888888888888857E-2</c:v>
                </c:pt>
                <c:pt idx="12">
                  <c:v>1.3333333333333286E-2</c:v>
                </c:pt>
                <c:pt idx="13">
                  <c:v>1.2777777777777714E-2</c:v>
                </c:pt>
                <c:pt idx="14">
                  <c:v>1.2222222222222143E-2</c:v>
                </c:pt>
                <c:pt idx="15">
                  <c:v>1.1666666666666572E-2</c:v>
                </c:pt>
                <c:pt idx="16">
                  <c:v>1.1111111111111143E-2</c:v>
                </c:pt>
                <c:pt idx="17">
                  <c:v>1.0555555555555571E-2</c:v>
                </c:pt>
                <c:pt idx="18">
                  <c:v>0.01</c:v>
                </c:pt>
                <c:pt idx="19">
                  <c:v>1.6000000000001364E-2</c:v>
                </c:pt>
                <c:pt idx="20">
                  <c:v>2.2000000000000453E-2</c:v>
                </c:pt>
                <c:pt idx="21">
                  <c:v>2.7999999999999546E-2</c:v>
                </c:pt>
                <c:pt idx="22">
                  <c:v>3.4000000000000911E-2</c:v>
                </c:pt>
                <c:pt idx="23">
                  <c:v>0.04</c:v>
                </c:pt>
                <c:pt idx="24">
                  <c:v>4.6000000000001366E-2</c:v>
                </c:pt>
                <c:pt idx="25">
                  <c:v>5.2000000000000456E-2</c:v>
                </c:pt>
                <c:pt idx="26">
                  <c:v>5.7999999999999545E-2</c:v>
                </c:pt>
                <c:pt idx="27">
                  <c:v>6.4000000000000903E-2</c:v>
                </c:pt>
                <c:pt idx="28">
                  <c:v>7.0000000000000007E-2</c:v>
                </c:pt>
                <c:pt idx="29">
                  <c:v>0.08</c:v>
                </c:pt>
                <c:pt idx="30">
                  <c:v>7.0000000000000007E-2</c:v>
                </c:pt>
                <c:pt idx="31">
                  <c:v>0.09</c:v>
                </c:pt>
                <c:pt idx="32">
                  <c:v>8.7499999999999994E-2</c:v>
                </c:pt>
                <c:pt idx="33">
                  <c:v>8.5000000000000006E-2</c:v>
                </c:pt>
                <c:pt idx="34">
                  <c:v>8.2500000000000004E-2</c:v>
                </c:pt>
                <c:pt idx="35">
                  <c:v>0.08</c:v>
                </c:pt>
                <c:pt idx="36">
                  <c:v>0.11</c:v>
                </c:pt>
                <c:pt idx="37">
                  <c:v>0.14000000000000001</c:v>
                </c:pt>
                <c:pt idx="38">
                  <c:v>0.12</c:v>
                </c:pt>
                <c:pt idx="39">
                  <c:v>0.11</c:v>
                </c:pt>
                <c:pt idx="40">
                  <c:v>0.12</c:v>
                </c:pt>
                <c:pt idx="41">
                  <c:v>0.11</c:v>
                </c:pt>
                <c:pt idx="42">
                  <c:v>0.11</c:v>
                </c:pt>
                <c:pt idx="43">
                  <c:v>0.09</c:v>
                </c:pt>
                <c:pt idx="44">
                  <c:v>0.09</c:v>
                </c:pt>
                <c:pt idx="45">
                  <c:v>0.08</c:v>
                </c:pt>
                <c:pt idx="46">
                  <c:v>7.0000000000000007E-2</c:v>
                </c:pt>
                <c:pt idx="47">
                  <c:v>7.0000000000000007E-2</c:v>
                </c:pt>
                <c:pt idx="48">
                  <c:v>7.0000000000000007E-2</c:v>
                </c:pt>
                <c:pt idx="49">
                  <c:v>0.06</c:v>
                </c:pt>
                <c:pt idx="50">
                  <c:v>0.05</c:v>
                </c:pt>
                <c:pt idx="51">
                  <c:v>0.04</c:v>
                </c:pt>
                <c:pt idx="52">
                  <c:v>0.04</c:v>
                </c:pt>
                <c:pt idx="53">
                  <c:v>0.04</c:v>
                </c:pt>
                <c:pt idx="54">
                  <c:v>0.05</c:v>
                </c:pt>
                <c:pt idx="55">
                  <c:v>0.05</c:v>
                </c:pt>
                <c:pt idx="56">
                  <c:v>0.05</c:v>
                </c:pt>
                <c:pt idx="57">
                  <c:v>0.04</c:v>
                </c:pt>
                <c:pt idx="58">
                  <c:v>0.03</c:v>
                </c:pt>
                <c:pt idx="59">
                  <c:v>0.03</c:v>
                </c:pt>
                <c:pt idx="60">
                  <c:v>0.03</c:v>
                </c:pt>
                <c:pt idx="61">
                  <c:v>0.01</c:v>
                </c:pt>
                <c:pt idx="62">
                  <c:v>0.02</c:v>
                </c:pt>
                <c:pt idx="63">
                  <c:v>0.01</c:v>
                </c:pt>
                <c:pt idx="64">
                  <c:v>0.01</c:v>
                </c:pt>
                <c:pt idx="65">
                  <c:v>0.01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656664"/>
        <c:axId val="339658232"/>
      </c:scatterChart>
      <c:valAx>
        <c:axId val="339656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58232"/>
        <c:crosses val="autoZero"/>
        <c:crossBetween val="midCat"/>
      </c:valAx>
      <c:valAx>
        <c:axId val="3396582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56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6B53D-F0E6-47E9-84DA-69D21038A545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E789A-5E8D-4078-A139-0FF13383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4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A91EB-D741-4416-A55F-31C8ED5F5603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BDB38-851E-4B3C-ACDB-A871CA1B2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BDB38-851E-4B3C-ACDB-A871CA1B23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BDB38-851E-4B3C-ACDB-A871CA1B23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B5F7C-01BB-4AC7-9C6B-4AF50F0464F8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52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BB43-52D7-40ED-9E64-3FB21F95EED1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4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56EF-4CD7-4F90-93B1-D6B1B4BC40B1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6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35A1B-15DE-4D3B-9463-24E616B67A95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9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A479-A776-48B7-8302-6E0D77E9E4A8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39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97A0-F47A-4C86-BC6A-0F0269DBA059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5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1114-2DFC-412F-B35D-64644BD57DD3}" type="datetime1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956A-01CA-4B04-A9EE-C13387D36D43}" type="datetime1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1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70AF6-DC58-48C1-8028-D5A38BA8F389}" type="datetime1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88714-1947-4A3F-96CD-5566F7EF1801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0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F367F-765E-4A2B-8CFF-7FB14D62AAD0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2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1517-D786-4ADB-A8CB-8BCE211151B4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EB182-FB12-45C0-98B5-4BA0059977E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18"/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90412" y="5375275"/>
            <a:ext cx="1595437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0911" y="5661025"/>
            <a:ext cx="1197513" cy="9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1698630"/>
            <a:ext cx="12192000" cy="9675361"/>
            <a:chOff x="0" y="0"/>
            <a:chExt cx="13106400" cy="97263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7150"/>
              <a:ext cx="13079650" cy="966922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0" y="0"/>
              <a:ext cx="13106400" cy="97155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22000">
                  <a:sysClr val="window" lastClr="FFFFFF">
                    <a:shade val="67500"/>
                    <a:satMod val="115000"/>
                    <a:alpha val="50000"/>
                    <a:lumMod val="95000"/>
                    <a:lumOff val="5000"/>
                  </a:sysClr>
                </a:gs>
                <a:gs pos="56000">
                  <a:sysClr val="window" lastClr="FFFFFF">
                    <a:shade val="100000"/>
                    <a:satMod val="115000"/>
                    <a:lumMod val="87000"/>
                    <a:lumOff val="13000"/>
                  </a:sys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NSI2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Tidying Up the National Structure Inventory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609975" y="3509963"/>
            <a:ext cx="4933950" cy="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48925" y="4703543"/>
            <a:ext cx="1089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Nick Lutz</a:t>
            </a:r>
          </a:p>
          <a:p>
            <a:pPr algn="r"/>
            <a:r>
              <a:rPr lang="en-US" dirty="0" smtClean="0"/>
              <a:t>Alex 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95500" y="1114425"/>
            <a:ext cx="5257800" cy="5524500"/>
            <a:chOff x="2095500" y="1114425"/>
            <a:chExt cx="5257800" cy="5524500"/>
          </a:xfrm>
        </p:grpSpPr>
        <p:grpSp>
          <p:nvGrpSpPr>
            <p:cNvPr id="24" name="Group 23"/>
            <p:cNvGrpSpPr/>
            <p:nvPr/>
          </p:nvGrpSpPr>
          <p:grpSpPr>
            <a:xfrm>
              <a:off x="2095500" y="1114425"/>
              <a:ext cx="5257800" cy="5524500"/>
              <a:chOff x="2095500" y="1114425"/>
              <a:chExt cx="5257800" cy="5524500"/>
            </a:xfrm>
          </p:grpSpPr>
          <p:sp>
            <p:nvSpPr>
              <p:cNvPr id="76" name="L-Shape 75"/>
              <p:cNvSpPr/>
              <p:nvPr/>
            </p:nvSpPr>
            <p:spPr>
              <a:xfrm>
                <a:off x="2705100" y="2647951"/>
                <a:ext cx="952500" cy="952500"/>
              </a:xfrm>
              <a:prstGeom prst="corner">
                <a:avLst>
                  <a:gd name="adj1" fmla="val 71626"/>
                  <a:gd name="adj2" fmla="val 5844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7" name="L-Shape 76"/>
              <p:cNvSpPr/>
              <p:nvPr/>
            </p:nvSpPr>
            <p:spPr>
              <a:xfrm rot="5400000">
                <a:off x="2762249" y="1590676"/>
                <a:ext cx="371475" cy="447675"/>
              </a:xfrm>
              <a:prstGeom prst="corner">
                <a:avLst>
                  <a:gd name="adj1" fmla="val 50000"/>
                  <a:gd name="adj2" fmla="val 8170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343400" y="2752726"/>
                <a:ext cx="914400" cy="7810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29300" y="1457326"/>
                <a:ext cx="819150" cy="7810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848350" y="2390776"/>
                <a:ext cx="476250" cy="4953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743700" y="2981326"/>
                <a:ext cx="209550" cy="209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2" name="L-Shape 81"/>
              <p:cNvSpPr/>
              <p:nvPr/>
            </p:nvSpPr>
            <p:spPr>
              <a:xfrm rot="16200000">
                <a:off x="5362575" y="3000376"/>
                <a:ext cx="952500" cy="2000250"/>
              </a:xfrm>
              <a:prstGeom prst="corner">
                <a:avLst>
                  <a:gd name="adj1" fmla="val 140000"/>
                  <a:gd name="adj2" fmla="val 82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3" name="L-Shape 82"/>
              <p:cNvSpPr/>
              <p:nvPr/>
            </p:nvSpPr>
            <p:spPr>
              <a:xfrm rot="5400000">
                <a:off x="2666999" y="4010026"/>
                <a:ext cx="371475" cy="447675"/>
              </a:xfrm>
              <a:prstGeom prst="corner">
                <a:avLst>
                  <a:gd name="adj1" fmla="val 50000"/>
                  <a:gd name="adj2" fmla="val 8170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257550" y="4905376"/>
                <a:ext cx="571500" cy="13525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628900" y="4619626"/>
                <a:ext cx="342900" cy="3619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095500" y="1114425"/>
                <a:ext cx="5257800" cy="5524500"/>
                <a:chOff x="2095500" y="1114425"/>
                <a:chExt cx="5257800" cy="5524500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2095500" y="1114425"/>
                  <a:ext cx="5257800" cy="5524500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" name="Group 3"/>
                <p:cNvGrpSpPr/>
                <p:nvPr/>
              </p:nvGrpSpPr>
              <p:grpSpPr>
                <a:xfrm>
                  <a:off x="3211830" y="2239262"/>
                  <a:ext cx="2975610" cy="3084924"/>
                  <a:chOff x="3211830" y="2239262"/>
                  <a:chExt cx="2975610" cy="3084924"/>
                </a:xfrm>
              </p:grpSpPr>
              <p:sp>
                <p:nvSpPr>
                  <p:cNvPr id="57" name="Oval 56"/>
                  <p:cNvSpPr/>
                  <p:nvPr/>
                </p:nvSpPr>
                <p:spPr>
                  <a:xfrm>
                    <a:off x="3211830" y="2239262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>
                    <a:off x="4170045" y="22392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6096000" y="22392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5130165" y="22392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3211830" y="29885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4170045" y="2988562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6096000" y="29885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5130165" y="2988562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3211830" y="37383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4170045" y="37383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6096000" y="3738337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5130165" y="3738337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3211830" y="4487637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4170045" y="44876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6096000" y="44876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>
                  <a:xfrm>
                    <a:off x="5130165" y="44876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3211830" y="52369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4170045" y="5236937"/>
                    <a:ext cx="91440" cy="87249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5130165" y="5236937"/>
                    <a:ext cx="91440" cy="87249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  <a:effectLst>
                    <a:outerShdw blurRad="50800" dist="127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86" name="Rectangle 85"/>
            <p:cNvSpPr/>
            <p:nvPr/>
          </p:nvSpPr>
          <p:spPr>
            <a:xfrm>
              <a:off x="5173980" y="5827776"/>
              <a:ext cx="922020" cy="361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57450" y="1276350"/>
            <a:ext cx="4686300" cy="5181600"/>
            <a:chOff x="2457450" y="1276350"/>
            <a:chExt cx="4686300" cy="5181600"/>
          </a:xfrm>
        </p:grpSpPr>
        <p:sp>
          <p:nvSpPr>
            <p:cNvPr id="6" name="Rectangle 5"/>
            <p:cNvSpPr/>
            <p:nvPr/>
          </p:nvSpPr>
          <p:spPr>
            <a:xfrm>
              <a:off x="2457450" y="1276350"/>
              <a:ext cx="15621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019550" y="1276350"/>
              <a:ext cx="15621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581650" y="1276350"/>
              <a:ext cx="15621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57450" y="3867150"/>
              <a:ext cx="1562100" cy="2590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19550" y="3867150"/>
              <a:ext cx="3124200" cy="1790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19550" y="5657850"/>
              <a:ext cx="3124200" cy="800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2" name="L-Shape 11"/>
            <p:cNvSpPr/>
            <p:nvPr/>
          </p:nvSpPr>
          <p:spPr>
            <a:xfrm>
              <a:off x="2705100" y="2647950"/>
              <a:ext cx="952500" cy="952500"/>
            </a:xfrm>
            <a:prstGeom prst="corner">
              <a:avLst>
                <a:gd name="adj1" fmla="val 71626"/>
                <a:gd name="adj2" fmla="val 584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3" name="L-Shape 12"/>
            <p:cNvSpPr/>
            <p:nvPr/>
          </p:nvSpPr>
          <p:spPr>
            <a:xfrm rot="5400000">
              <a:off x="2762249" y="1590675"/>
              <a:ext cx="371475" cy="447675"/>
            </a:xfrm>
            <a:prstGeom prst="corner">
              <a:avLst>
                <a:gd name="adj1" fmla="val 50000"/>
                <a:gd name="adj2" fmla="val 817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2752725"/>
              <a:ext cx="914400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29300" y="1457325"/>
              <a:ext cx="819150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48350" y="2390775"/>
              <a:ext cx="4762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43700" y="2981325"/>
              <a:ext cx="209550" cy="209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8" name="L-Shape 17"/>
            <p:cNvSpPr/>
            <p:nvPr/>
          </p:nvSpPr>
          <p:spPr>
            <a:xfrm rot="16200000">
              <a:off x="5362575" y="3000375"/>
              <a:ext cx="952500" cy="2000250"/>
            </a:xfrm>
            <a:prstGeom prst="corner">
              <a:avLst>
                <a:gd name="adj1" fmla="val 140000"/>
                <a:gd name="adj2" fmla="val 82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19" name="L-Shape 18"/>
            <p:cNvSpPr/>
            <p:nvPr/>
          </p:nvSpPr>
          <p:spPr>
            <a:xfrm rot="5400000">
              <a:off x="2666999" y="4010025"/>
              <a:ext cx="371475" cy="447675"/>
            </a:xfrm>
            <a:prstGeom prst="corner">
              <a:avLst>
                <a:gd name="adj1" fmla="val 50000"/>
                <a:gd name="adj2" fmla="val 817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57550" y="4905375"/>
              <a:ext cx="571500" cy="1352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28900" y="4619625"/>
              <a:ext cx="342900" cy="361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819650" y="3867150"/>
              <a:ext cx="203835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581650" y="3505200"/>
              <a:ext cx="0" cy="31432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2902266" y="1761362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153475" y="3079870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754880" y="3089337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050280" y="2590119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99706" y="1807464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492817" y="5538025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758689" y="4762091"/>
              <a:ext cx="91440" cy="8724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807016" y="4175188"/>
              <a:ext cx="91440" cy="8724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783580" y="3923538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535930" y="6008751"/>
              <a:ext cx="91440" cy="872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458200" y="60585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NSI2</a:t>
            </a:r>
            <a:endParaRPr lang="en-US" sz="3200" u="sng" dirty="0"/>
          </a:p>
        </p:txBody>
      </p:sp>
      <p:sp>
        <p:nvSpPr>
          <p:cNvPr id="87" name="TextBox 86"/>
          <p:cNvSpPr txBox="1"/>
          <p:nvPr/>
        </p:nvSpPr>
        <p:spPr>
          <a:xfrm>
            <a:off x="3076574" y="626711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NSI1</a:t>
            </a:r>
            <a:endParaRPr lang="en-US" sz="3200" u="sng" dirty="0"/>
          </a:p>
        </p:txBody>
      </p:sp>
      <p:sp>
        <p:nvSpPr>
          <p:cNvPr id="88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15567" y="6409472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3390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.55112E-17 2.22222E-6 L -0.10469 2.22222E-6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20" y="833472"/>
            <a:ext cx="5884780" cy="4557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220" y="808979"/>
            <a:ext cx="76976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NSI1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52790" y="2116777"/>
            <a:ext cx="5924551" cy="4591050"/>
            <a:chOff x="5601534" y="2066925"/>
            <a:chExt cx="5924551" cy="45910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1534" y="2066925"/>
              <a:ext cx="5924551" cy="45910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5601534" y="2066925"/>
              <a:ext cx="769763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NSI2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47328" y="6342702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606" y="823947"/>
            <a:ext cx="6182741" cy="472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7606" y="814422"/>
            <a:ext cx="76976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NSI1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52500" y="828675"/>
            <a:ext cx="5429250" cy="2647950"/>
            <a:chOff x="952500" y="828675"/>
            <a:chExt cx="5429250" cy="2647950"/>
          </a:xfrm>
        </p:grpSpPr>
        <p:sp>
          <p:nvSpPr>
            <p:cNvPr id="13" name="Freeform 12"/>
            <p:cNvSpPr/>
            <p:nvPr/>
          </p:nvSpPr>
          <p:spPr>
            <a:xfrm>
              <a:off x="952500" y="828675"/>
              <a:ext cx="5429250" cy="2647950"/>
            </a:xfrm>
            <a:custGeom>
              <a:avLst/>
              <a:gdLst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76400 w 5429250"/>
                <a:gd name="connsiteY6" fmla="*/ 8001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1905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76400 w 5429250"/>
                <a:gd name="connsiteY6" fmla="*/ 8001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139065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1390650 h 2647950"/>
                <a:gd name="connsiteX21" fmla="*/ 5067300 w 5429250"/>
                <a:gd name="connsiteY21" fmla="*/ 12001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29250" h="2647950">
                  <a:moveTo>
                    <a:pt x="0" y="0"/>
                  </a:moveTo>
                  <a:lnTo>
                    <a:pt x="361950" y="285750"/>
                  </a:lnTo>
                  <a:lnTo>
                    <a:pt x="590550" y="495300"/>
                  </a:lnTo>
                  <a:lnTo>
                    <a:pt x="762000" y="628650"/>
                  </a:lnTo>
                  <a:lnTo>
                    <a:pt x="952500" y="704850"/>
                  </a:lnTo>
                  <a:lnTo>
                    <a:pt x="1409700" y="781050"/>
                  </a:lnTo>
                  <a:lnTo>
                    <a:pt x="1638300" y="876300"/>
                  </a:lnTo>
                  <a:lnTo>
                    <a:pt x="2019300" y="1028700"/>
                  </a:lnTo>
                  <a:lnTo>
                    <a:pt x="2286000" y="1162050"/>
                  </a:lnTo>
                  <a:lnTo>
                    <a:pt x="2476500" y="1295400"/>
                  </a:lnTo>
                  <a:lnTo>
                    <a:pt x="2838450" y="1504950"/>
                  </a:lnTo>
                  <a:lnTo>
                    <a:pt x="3124200" y="1562100"/>
                  </a:lnTo>
                  <a:lnTo>
                    <a:pt x="3333750" y="1581150"/>
                  </a:lnTo>
                  <a:lnTo>
                    <a:pt x="3810000" y="1752600"/>
                  </a:lnTo>
                  <a:lnTo>
                    <a:pt x="4019550" y="1847850"/>
                  </a:lnTo>
                  <a:lnTo>
                    <a:pt x="4267200" y="2114550"/>
                  </a:lnTo>
                  <a:lnTo>
                    <a:pt x="4457700" y="2247900"/>
                  </a:lnTo>
                  <a:lnTo>
                    <a:pt x="4705350" y="2400300"/>
                  </a:lnTo>
                  <a:lnTo>
                    <a:pt x="5010150" y="2571750"/>
                  </a:lnTo>
                  <a:lnTo>
                    <a:pt x="5429250" y="2647950"/>
                  </a:lnTo>
                  <a:lnTo>
                    <a:pt x="5429250" y="1390650"/>
                  </a:lnTo>
                  <a:cubicBezTo>
                    <a:pt x="5314950" y="1289050"/>
                    <a:pt x="5194300" y="1231900"/>
                    <a:pt x="5067300" y="1200150"/>
                  </a:cubicBezTo>
                  <a:cubicBezTo>
                    <a:pt x="4940300" y="1168400"/>
                    <a:pt x="4806950" y="1162050"/>
                    <a:pt x="4667250" y="1200150"/>
                  </a:cubicBezTo>
                  <a:lnTo>
                    <a:pt x="4305300" y="1085850"/>
                  </a:lnTo>
                  <a:lnTo>
                    <a:pt x="4000500" y="1085850"/>
                  </a:lnTo>
                  <a:lnTo>
                    <a:pt x="3676650" y="990600"/>
                  </a:lnTo>
                  <a:lnTo>
                    <a:pt x="3314700" y="895350"/>
                  </a:lnTo>
                  <a:lnTo>
                    <a:pt x="2724150" y="781050"/>
                  </a:lnTo>
                  <a:lnTo>
                    <a:pt x="2362200" y="685800"/>
                  </a:lnTo>
                  <a:lnTo>
                    <a:pt x="2133600" y="571500"/>
                  </a:lnTo>
                  <a:lnTo>
                    <a:pt x="1885950" y="495300"/>
                  </a:lnTo>
                  <a:lnTo>
                    <a:pt x="1790700" y="438150"/>
                  </a:lnTo>
                  <a:lnTo>
                    <a:pt x="1295400" y="342900"/>
                  </a:lnTo>
                  <a:lnTo>
                    <a:pt x="1066800" y="247650"/>
                  </a:lnTo>
                  <a:lnTo>
                    <a:pt x="876300" y="114300"/>
                  </a:lnTo>
                  <a:lnTo>
                    <a:pt x="800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008233">
              <a:off x="2638609" y="1738997"/>
              <a:ext cx="253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Potential floodway</a:t>
              </a:r>
              <a:endPara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49058" y="1825625"/>
            <a:ext cx="6211643" cy="4746500"/>
            <a:chOff x="5549058" y="1825625"/>
            <a:chExt cx="6211643" cy="47465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9058" y="1825625"/>
              <a:ext cx="6211643" cy="47465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549058" y="1825625"/>
              <a:ext cx="769763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NSI2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42722" y="1825625"/>
            <a:ext cx="5429250" cy="2647950"/>
            <a:chOff x="952500" y="828675"/>
            <a:chExt cx="5429250" cy="2647950"/>
          </a:xfrm>
        </p:grpSpPr>
        <p:sp>
          <p:nvSpPr>
            <p:cNvPr id="18" name="Freeform 17"/>
            <p:cNvSpPr/>
            <p:nvPr/>
          </p:nvSpPr>
          <p:spPr>
            <a:xfrm>
              <a:off x="952500" y="828675"/>
              <a:ext cx="5429250" cy="2647950"/>
            </a:xfrm>
            <a:custGeom>
              <a:avLst/>
              <a:gdLst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76400 w 5429250"/>
                <a:gd name="connsiteY6" fmla="*/ 8001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1905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76400 w 5429250"/>
                <a:gd name="connsiteY6" fmla="*/ 8001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504950 w 5429250"/>
                <a:gd name="connsiteY5" fmla="*/ 72390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1085850 w 5429250"/>
                <a:gd name="connsiteY4" fmla="*/ 64770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876300 w 5429250"/>
                <a:gd name="connsiteY3" fmla="*/ 64770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99060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1390650 h 2647950"/>
                <a:gd name="connsiteX21" fmla="*/ 5086350 w 5429250"/>
                <a:gd name="connsiteY21" fmla="*/ 10858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  <a:gd name="connsiteX0" fmla="*/ 0 w 5429250"/>
                <a:gd name="connsiteY0" fmla="*/ 0 h 2647950"/>
                <a:gd name="connsiteX1" fmla="*/ 361950 w 5429250"/>
                <a:gd name="connsiteY1" fmla="*/ 285750 h 2647950"/>
                <a:gd name="connsiteX2" fmla="*/ 590550 w 5429250"/>
                <a:gd name="connsiteY2" fmla="*/ 495300 h 2647950"/>
                <a:gd name="connsiteX3" fmla="*/ 762000 w 5429250"/>
                <a:gd name="connsiteY3" fmla="*/ 628650 h 2647950"/>
                <a:gd name="connsiteX4" fmla="*/ 952500 w 5429250"/>
                <a:gd name="connsiteY4" fmla="*/ 704850 h 2647950"/>
                <a:gd name="connsiteX5" fmla="*/ 1409700 w 5429250"/>
                <a:gd name="connsiteY5" fmla="*/ 781050 h 2647950"/>
                <a:gd name="connsiteX6" fmla="*/ 1638300 w 5429250"/>
                <a:gd name="connsiteY6" fmla="*/ 876300 h 2647950"/>
                <a:gd name="connsiteX7" fmla="*/ 2019300 w 5429250"/>
                <a:gd name="connsiteY7" fmla="*/ 1028700 h 2647950"/>
                <a:gd name="connsiteX8" fmla="*/ 2286000 w 5429250"/>
                <a:gd name="connsiteY8" fmla="*/ 1162050 h 2647950"/>
                <a:gd name="connsiteX9" fmla="*/ 2476500 w 5429250"/>
                <a:gd name="connsiteY9" fmla="*/ 1295400 h 2647950"/>
                <a:gd name="connsiteX10" fmla="*/ 2838450 w 5429250"/>
                <a:gd name="connsiteY10" fmla="*/ 1504950 h 2647950"/>
                <a:gd name="connsiteX11" fmla="*/ 3124200 w 5429250"/>
                <a:gd name="connsiteY11" fmla="*/ 1562100 h 2647950"/>
                <a:gd name="connsiteX12" fmla="*/ 3333750 w 5429250"/>
                <a:gd name="connsiteY12" fmla="*/ 1581150 h 2647950"/>
                <a:gd name="connsiteX13" fmla="*/ 3810000 w 5429250"/>
                <a:gd name="connsiteY13" fmla="*/ 1752600 h 2647950"/>
                <a:gd name="connsiteX14" fmla="*/ 4019550 w 5429250"/>
                <a:gd name="connsiteY14" fmla="*/ 1847850 h 2647950"/>
                <a:gd name="connsiteX15" fmla="*/ 4267200 w 5429250"/>
                <a:gd name="connsiteY15" fmla="*/ 2114550 h 2647950"/>
                <a:gd name="connsiteX16" fmla="*/ 4457700 w 5429250"/>
                <a:gd name="connsiteY16" fmla="*/ 2247900 h 2647950"/>
                <a:gd name="connsiteX17" fmla="*/ 4705350 w 5429250"/>
                <a:gd name="connsiteY17" fmla="*/ 2400300 h 2647950"/>
                <a:gd name="connsiteX18" fmla="*/ 5010150 w 5429250"/>
                <a:gd name="connsiteY18" fmla="*/ 2571750 h 2647950"/>
                <a:gd name="connsiteX19" fmla="*/ 5429250 w 5429250"/>
                <a:gd name="connsiteY19" fmla="*/ 2647950 h 2647950"/>
                <a:gd name="connsiteX20" fmla="*/ 5429250 w 5429250"/>
                <a:gd name="connsiteY20" fmla="*/ 1390650 h 2647950"/>
                <a:gd name="connsiteX21" fmla="*/ 5067300 w 5429250"/>
                <a:gd name="connsiteY21" fmla="*/ 1200150 h 2647950"/>
                <a:gd name="connsiteX22" fmla="*/ 4667250 w 5429250"/>
                <a:gd name="connsiteY22" fmla="*/ 1200150 h 2647950"/>
                <a:gd name="connsiteX23" fmla="*/ 4305300 w 5429250"/>
                <a:gd name="connsiteY23" fmla="*/ 1085850 h 2647950"/>
                <a:gd name="connsiteX24" fmla="*/ 4000500 w 5429250"/>
                <a:gd name="connsiteY24" fmla="*/ 1085850 h 2647950"/>
                <a:gd name="connsiteX25" fmla="*/ 3676650 w 5429250"/>
                <a:gd name="connsiteY25" fmla="*/ 990600 h 2647950"/>
                <a:gd name="connsiteX26" fmla="*/ 3314700 w 5429250"/>
                <a:gd name="connsiteY26" fmla="*/ 895350 h 2647950"/>
                <a:gd name="connsiteX27" fmla="*/ 2724150 w 5429250"/>
                <a:gd name="connsiteY27" fmla="*/ 781050 h 2647950"/>
                <a:gd name="connsiteX28" fmla="*/ 2362200 w 5429250"/>
                <a:gd name="connsiteY28" fmla="*/ 685800 h 2647950"/>
                <a:gd name="connsiteX29" fmla="*/ 2133600 w 5429250"/>
                <a:gd name="connsiteY29" fmla="*/ 571500 h 2647950"/>
                <a:gd name="connsiteX30" fmla="*/ 1885950 w 5429250"/>
                <a:gd name="connsiteY30" fmla="*/ 495300 h 2647950"/>
                <a:gd name="connsiteX31" fmla="*/ 1790700 w 5429250"/>
                <a:gd name="connsiteY31" fmla="*/ 438150 h 2647950"/>
                <a:gd name="connsiteX32" fmla="*/ 1295400 w 5429250"/>
                <a:gd name="connsiteY32" fmla="*/ 342900 h 2647950"/>
                <a:gd name="connsiteX33" fmla="*/ 1066800 w 5429250"/>
                <a:gd name="connsiteY33" fmla="*/ 247650 h 2647950"/>
                <a:gd name="connsiteX34" fmla="*/ 876300 w 5429250"/>
                <a:gd name="connsiteY34" fmla="*/ 114300 h 2647950"/>
                <a:gd name="connsiteX35" fmla="*/ 800100 w 5429250"/>
                <a:gd name="connsiteY35" fmla="*/ 0 h 2647950"/>
                <a:gd name="connsiteX36" fmla="*/ 0 w 5429250"/>
                <a:gd name="connsiteY36" fmla="*/ 0 h 264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429250" h="2647950">
                  <a:moveTo>
                    <a:pt x="0" y="0"/>
                  </a:moveTo>
                  <a:lnTo>
                    <a:pt x="361950" y="285750"/>
                  </a:lnTo>
                  <a:lnTo>
                    <a:pt x="590550" y="495300"/>
                  </a:lnTo>
                  <a:lnTo>
                    <a:pt x="762000" y="628650"/>
                  </a:lnTo>
                  <a:lnTo>
                    <a:pt x="952500" y="704850"/>
                  </a:lnTo>
                  <a:lnTo>
                    <a:pt x="1409700" y="781050"/>
                  </a:lnTo>
                  <a:lnTo>
                    <a:pt x="1638300" y="876300"/>
                  </a:lnTo>
                  <a:lnTo>
                    <a:pt x="2019300" y="1028700"/>
                  </a:lnTo>
                  <a:lnTo>
                    <a:pt x="2286000" y="1162050"/>
                  </a:lnTo>
                  <a:lnTo>
                    <a:pt x="2476500" y="1295400"/>
                  </a:lnTo>
                  <a:lnTo>
                    <a:pt x="2838450" y="1504950"/>
                  </a:lnTo>
                  <a:lnTo>
                    <a:pt x="3124200" y="1562100"/>
                  </a:lnTo>
                  <a:lnTo>
                    <a:pt x="3333750" y="1581150"/>
                  </a:lnTo>
                  <a:lnTo>
                    <a:pt x="3810000" y="1752600"/>
                  </a:lnTo>
                  <a:lnTo>
                    <a:pt x="4019550" y="1847850"/>
                  </a:lnTo>
                  <a:lnTo>
                    <a:pt x="4267200" y="2114550"/>
                  </a:lnTo>
                  <a:lnTo>
                    <a:pt x="4457700" y="2247900"/>
                  </a:lnTo>
                  <a:lnTo>
                    <a:pt x="4705350" y="2400300"/>
                  </a:lnTo>
                  <a:lnTo>
                    <a:pt x="5010150" y="2571750"/>
                  </a:lnTo>
                  <a:lnTo>
                    <a:pt x="5429250" y="2647950"/>
                  </a:lnTo>
                  <a:lnTo>
                    <a:pt x="5429250" y="1390650"/>
                  </a:lnTo>
                  <a:cubicBezTo>
                    <a:pt x="5314950" y="1289050"/>
                    <a:pt x="5194300" y="1231900"/>
                    <a:pt x="5067300" y="1200150"/>
                  </a:cubicBezTo>
                  <a:cubicBezTo>
                    <a:pt x="4940300" y="1168400"/>
                    <a:pt x="4806950" y="1162050"/>
                    <a:pt x="4667250" y="1200150"/>
                  </a:cubicBezTo>
                  <a:lnTo>
                    <a:pt x="4305300" y="1085850"/>
                  </a:lnTo>
                  <a:lnTo>
                    <a:pt x="4000500" y="1085850"/>
                  </a:lnTo>
                  <a:lnTo>
                    <a:pt x="3676650" y="990600"/>
                  </a:lnTo>
                  <a:lnTo>
                    <a:pt x="3314700" y="895350"/>
                  </a:lnTo>
                  <a:lnTo>
                    <a:pt x="2724150" y="781050"/>
                  </a:lnTo>
                  <a:lnTo>
                    <a:pt x="2362200" y="685800"/>
                  </a:lnTo>
                  <a:lnTo>
                    <a:pt x="2133600" y="571500"/>
                  </a:lnTo>
                  <a:lnTo>
                    <a:pt x="1885950" y="495300"/>
                  </a:lnTo>
                  <a:lnTo>
                    <a:pt x="1790700" y="438150"/>
                  </a:lnTo>
                  <a:lnTo>
                    <a:pt x="1295400" y="342900"/>
                  </a:lnTo>
                  <a:lnTo>
                    <a:pt x="1066800" y="247650"/>
                  </a:lnTo>
                  <a:lnTo>
                    <a:pt x="876300" y="114300"/>
                  </a:lnTo>
                  <a:lnTo>
                    <a:pt x="800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1008233">
              <a:off x="2638609" y="1738997"/>
              <a:ext cx="2538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lack" panose="020B0A04020102020204" pitchFamily="34" charset="0"/>
                </a:rPr>
                <a:t>Potential floodway</a:t>
              </a:r>
              <a:endPara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100" y="1315244"/>
            <a:ext cx="542925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NSI1 number of stories </a:t>
            </a:r>
          </a:p>
          <a:p>
            <a:pPr lvl="1"/>
            <a:r>
              <a:rPr lang="en-US" dirty="0" smtClean="0"/>
              <a:t>Residential –</a:t>
            </a:r>
            <a:r>
              <a:rPr lang="en-US" dirty="0"/>
              <a:t> </a:t>
            </a:r>
            <a:r>
              <a:rPr lang="en-US" dirty="0" smtClean="0"/>
              <a:t>based on regional  averages</a:t>
            </a:r>
          </a:p>
          <a:p>
            <a:pPr lvl="1"/>
            <a:r>
              <a:rPr lang="en-US" dirty="0" smtClean="0"/>
              <a:t>Non-residential – based on generic assumptions</a:t>
            </a:r>
          </a:p>
          <a:p>
            <a:r>
              <a:rPr lang="en-US" dirty="0" smtClean="0"/>
              <a:t>NSI2 number of stories is a composite of different sources/assumptions</a:t>
            </a:r>
          </a:p>
          <a:p>
            <a:pPr lvl="1"/>
            <a:r>
              <a:rPr lang="en-US" dirty="0" smtClean="0"/>
              <a:t>Residential – based on regional </a:t>
            </a:r>
            <a:r>
              <a:rPr lang="en-US" dirty="0" err="1" smtClean="0"/>
              <a:t>avg</a:t>
            </a:r>
            <a:r>
              <a:rPr lang="en-US" dirty="0" smtClean="0"/>
              <a:t>, by year </a:t>
            </a:r>
          </a:p>
          <a:p>
            <a:pPr lvl="1"/>
            <a:r>
              <a:rPr lang="en-US" dirty="0" smtClean="0"/>
              <a:t>Non-residential – computed based on employee or other occupant counts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" y="1377387"/>
            <a:ext cx="6073319" cy="40122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47328" y="6356350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2688" y="1324769"/>
            <a:ext cx="509111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Residential number of stories calculated similarly to NSI1, with additional use of structure year built 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772017"/>
              </p:ext>
            </p:extLst>
          </p:nvPr>
        </p:nvGraphicFramePr>
        <p:xfrm>
          <a:off x="442913" y="1209675"/>
          <a:ext cx="5819774" cy="4867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5567" y="6383646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0" y="1323975"/>
            <a:ext cx="4152900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Non-residential number of stories estimated using total employees and residential units,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r>
              <a:rPr lang="en-US" dirty="0" smtClean="0"/>
              <a:t> per employee/unit by occupancy type</a:t>
            </a:r>
          </a:p>
          <a:p>
            <a:r>
              <a:rPr lang="en-US" dirty="0" smtClean="0"/>
              <a:t>Needed minimum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r>
              <a:rPr lang="en-US" dirty="0" smtClean="0"/>
              <a:t> from this calculation converted to number of stories using perimeter</a:t>
            </a:r>
          </a:p>
          <a:p>
            <a:pPr lvl="1"/>
            <a:r>
              <a:rPr lang="en-US" dirty="0" smtClean="0"/>
              <a:t>Either from Microsoft footprints or estimated by </a:t>
            </a:r>
            <a:r>
              <a:rPr lang="en-US" dirty="0" err="1" smtClean="0"/>
              <a:t>occtype</a:t>
            </a:r>
            <a:r>
              <a:rPr lang="en-US" dirty="0" smtClean="0"/>
              <a:t> </a:t>
            </a:r>
            <a:r>
              <a:rPr lang="en-US" dirty="0" err="1" smtClean="0"/>
              <a:t>avg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5738813"/>
            <a:ext cx="2362200" cy="3714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LeftDown">
              <a:rot lat="1200000" lon="2700000" rev="0"/>
            </a:camera>
            <a:lightRig rig="threePt" dir="t"/>
          </a:scene3d>
          <a:sp3d extrusionH="2686050">
            <a:extrusionClr>
              <a:schemeClr val="bg2">
                <a:lumMod val="2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5" name="Rectangle 4"/>
          <p:cNvSpPr/>
          <p:nvPr/>
        </p:nvSpPr>
        <p:spPr>
          <a:xfrm>
            <a:off x="952500" y="4633913"/>
            <a:ext cx="2228850" cy="1123950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  <a:sp3d extrusionH="258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6" name="Rectangle 5"/>
          <p:cNvSpPr/>
          <p:nvPr/>
        </p:nvSpPr>
        <p:spPr>
          <a:xfrm>
            <a:off x="952500" y="3538538"/>
            <a:ext cx="2228850" cy="1123950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  <a:sp3d extrusionH="258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7" name="Rectangle 6"/>
          <p:cNvSpPr/>
          <p:nvPr/>
        </p:nvSpPr>
        <p:spPr>
          <a:xfrm>
            <a:off x="952500" y="2443163"/>
            <a:ext cx="2228850" cy="1123950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  <a:sp3d extrusionH="258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287" y="4633913"/>
            <a:ext cx="347838" cy="6050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987" y="4633913"/>
            <a:ext cx="347838" cy="6050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637" y="4633913"/>
            <a:ext cx="347838" cy="6050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287" y="4633913"/>
            <a:ext cx="347838" cy="60502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819650" y="5380434"/>
            <a:ext cx="390525" cy="421482"/>
            <a:chOff x="5391150" y="5445918"/>
            <a:chExt cx="609600" cy="702660"/>
          </a:xfrm>
        </p:grpSpPr>
        <p:sp>
          <p:nvSpPr>
            <p:cNvPr id="25" name="Rectangle 24"/>
            <p:cNvSpPr/>
            <p:nvPr/>
          </p:nvSpPr>
          <p:spPr>
            <a:xfrm>
              <a:off x="5462412" y="5839016"/>
              <a:ext cx="490713" cy="309562"/>
            </a:xfrm>
            <a:prstGeom prst="rect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17500" contourW="12700">
              <a:extrusionClr>
                <a:schemeClr val="accent6"/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6" name="Isosceles Triangle 25"/>
            <p:cNvSpPr/>
            <p:nvPr/>
          </p:nvSpPr>
          <p:spPr>
            <a:xfrm>
              <a:off x="5391150" y="5445918"/>
              <a:ext cx="609600" cy="385763"/>
            </a:xfrm>
            <a:prstGeom prst="triangle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49250" contourW="12700">
              <a:extrusionClr>
                <a:schemeClr val="accent6">
                  <a:lumMod val="75000"/>
                </a:schemeClr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91125" y="5409057"/>
            <a:ext cx="390525" cy="421482"/>
            <a:chOff x="5391150" y="5445918"/>
            <a:chExt cx="609600" cy="702660"/>
          </a:xfrm>
        </p:grpSpPr>
        <p:sp>
          <p:nvSpPr>
            <p:cNvPr id="21" name="Rectangle 20"/>
            <p:cNvSpPr/>
            <p:nvPr/>
          </p:nvSpPr>
          <p:spPr>
            <a:xfrm>
              <a:off x="5462412" y="5839016"/>
              <a:ext cx="490713" cy="309562"/>
            </a:xfrm>
            <a:prstGeom prst="rect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17500" contourW="12700">
              <a:extrusionClr>
                <a:schemeClr val="accent6"/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5391150" y="5445918"/>
              <a:ext cx="609600" cy="385763"/>
            </a:xfrm>
            <a:prstGeom prst="triangle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49250" contourW="12700">
              <a:extrusionClr>
                <a:schemeClr val="accent6">
                  <a:lumMod val="75000"/>
                </a:schemeClr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50606" y="5431911"/>
            <a:ext cx="390525" cy="421482"/>
            <a:chOff x="5391150" y="5445918"/>
            <a:chExt cx="609600" cy="702660"/>
          </a:xfrm>
        </p:grpSpPr>
        <p:sp>
          <p:nvSpPr>
            <p:cNvPr id="28" name="Rectangle 27"/>
            <p:cNvSpPr/>
            <p:nvPr/>
          </p:nvSpPr>
          <p:spPr>
            <a:xfrm>
              <a:off x="5462412" y="5839016"/>
              <a:ext cx="490713" cy="309562"/>
            </a:xfrm>
            <a:prstGeom prst="rect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17500" contourW="12700">
              <a:extrusionClr>
                <a:schemeClr val="accent6"/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5391150" y="5445918"/>
              <a:ext cx="609600" cy="385763"/>
            </a:xfrm>
            <a:prstGeom prst="triangle">
              <a:avLst/>
            </a:prstGeom>
            <a:solidFill>
              <a:schemeClr val="accent6"/>
            </a:solidFill>
            <a:scene3d>
              <a:camera prst="isometricLeftDown">
                <a:rot lat="1200000" lon="2700000" rev="0"/>
              </a:camera>
              <a:lightRig rig="threePt" dir="t"/>
            </a:scene3d>
            <a:sp3d extrusionH="349250" contourW="12700">
              <a:extrusionClr>
                <a:schemeClr val="accent6">
                  <a:lumMod val="75000"/>
                </a:schemeClr>
              </a:extrusionClr>
              <a:contourClr>
                <a:schemeClr val="accent6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937" y="4633913"/>
            <a:ext cx="347838" cy="605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129215" y="6356350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7524"/>
            <a:ext cx="8257143" cy="599047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NSI2 approach results in variability in number of stories by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1919" y="6369998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7524"/>
            <a:ext cx="8257143" cy="599047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NSI1 number of stories assigned fixed values at </a:t>
            </a:r>
            <a:r>
              <a:rPr lang="en-US" dirty="0" err="1" smtClean="0"/>
              <a:t>occtype</a:t>
            </a:r>
            <a:r>
              <a:rPr lang="en-US" dirty="0" smtClean="0"/>
              <a:t>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88272" y="6329054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171834" cy="68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155429" cy="68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220" y="808979"/>
            <a:ext cx="76976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NSI1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220" y="808979"/>
            <a:ext cx="769763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NSI2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96525" y="228600"/>
            <a:ext cx="1771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NSI1</a:t>
            </a:r>
            <a:r>
              <a:rPr lang="en-US" dirty="0" smtClean="0"/>
              <a:t> approach does not capture meaningful geospatial variation in numbers of stories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6525" y="228599"/>
            <a:ext cx="1771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NSI2</a:t>
            </a:r>
            <a:r>
              <a:rPr lang="en-US" dirty="0" smtClean="0"/>
              <a:t> better captures this variability by basing estimate on structure specific characteristics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8963025" y="0"/>
            <a:ext cx="571500" cy="3486150"/>
          </a:xfrm>
          <a:custGeom>
            <a:avLst/>
            <a:gdLst>
              <a:gd name="connsiteX0" fmla="*/ 0 w 571500"/>
              <a:gd name="connsiteY0" fmla="*/ 3448050 h 3486150"/>
              <a:gd name="connsiteX1" fmla="*/ 476250 w 571500"/>
              <a:gd name="connsiteY1" fmla="*/ 0 h 3486150"/>
              <a:gd name="connsiteX2" fmla="*/ 571500 w 571500"/>
              <a:gd name="connsiteY2" fmla="*/ 0 h 3486150"/>
              <a:gd name="connsiteX3" fmla="*/ 76200 w 571500"/>
              <a:gd name="connsiteY3" fmla="*/ 3486150 h 3486150"/>
              <a:gd name="connsiteX4" fmla="*/ 0 w 571500"/>
              <a:gd name="connsiteY4" fmla="*/ 344805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0" h="3486150">
                <a:moveTo>
                  <a:pt x="0" y="3448050"/>
                </a:moveTo>
                <a:lnTo>
                  <a:pt x="476250" y="0"/>
                </a:lnTo>
                <a:lnTo>
                  <a:pt x="571500" y="0"/>
                </a:lnTo>
                <a:lnTo>
                  <a:pt x="76200" y="3486150"/>
                </a:lnTo>
                <a:lnTo>
                  <a:pt x="0" y="3448050"/>
                </a:lnTo>
                <a:close/>
              </a:path>
            </a:pathLst>
          </a:custGeom>
          <a:solidFill>
            <a:srgbClr val="E68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140560" y="2400300"/>
            <a:ext cx="2927615" cy="3149796"/>
            <a:chOff x="9140561" y="1924050"/>
            <a:chExt cx="2927615" cy="3149796"/>
          </a:xfrm>
        </p:grpSpPr>
        <p:sp>
          <p:nvSpPr>
            <p:cNvPr id="17" name="TextBox 16"/>
            <p:cNvSpPr txBox="1"/>
            <p:nvPr/>
          </p:nvSpPr>
          <p:spPr>
            <a:xfrm>
              <a:off x="10296526" y="2488523"/>
              <a:ext cx="177165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weird space elevator thing suggests further room for improvement</a:t>
              </a:r>
            </a:p>
            <a:p>
              <a:endParaRPr lang="en-US" dirty="0"/>
            </a:p>
            <a:p>
              <a:r>
                <a:rPr lang="en-US" dirty="0" smtClean="0"/>
                <a:t>(It’s not our fault though, promise)</a:t>
              </a:r>
              <a:endParaRPr lang="en-US" dirty="0"/>
            </a:p>
          </p:txBody>
        </p:sp>
        <p:cxnSp>
          <p:nvCxnSpPr>
            <p:cNvPr id="19" name="Elbow Connector 18"/>
            <p:cNvCxnSpPr/>
            <p:nvPr/>
          </p:nvCxnSpPr>
          <p:spPr>
            <a:xfrm rot="16200000" flipV="1">
              <a:off x="9624654" y="1439957"/>
              <a:ext cx="564473" cy="153265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Number of Stories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1"/>
      <p:bldP spid="15" grpId="0"/>
      <p:bldP spid="16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50" y="1324769"/>
            <a:ext cx="50911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Population assignment incrementally improved over NSI1, using similar approach </a:t>
            </a:r>
          </a:p>
          <a:p>
            <a:pPr lvl="1"/>
            <a:r>
              <a:rPr lang="en-US" dirty="0" smtClean="0"/>
              <a:t>NSI2 uses working population over 65 from LEHD to refine estimates of </a:t>
            </a:r>
            <a:r>
              <a:rPr lang="en-US" b="1" dirty="0" smtClean="0"/>
              <a:t>over 65 population at non-residential structures</a:t>
            </a:r>
          </a:p>
          <a:p>
            <a:pPr lvl="1"/>
            <a:r>
              <a:rPr lang="en-US" dirty="0" smtClean="0"/>
              <a:t>NSI2 uses structure specific data (</a:t>
            </a:r>
            <a:r>
              <a:rPr lang="en-US" b="1" dirty="0" smtClean="0"/>
              <a:t>residential units/employee counts) to weight population </a:t>
            </a:r>
            <a:r>
              <a:rPr lang="en-US" dirty="0" smtClean="0"/>
              <a:t>instead of </a:t>
            </a:r>
            <a:r>
              <a:rPr lang="en-US" dirty="0" err="1" smtClean="0"/>
              <a:t>occtype</a:t>
            </a:r>
            <a:r>
              <a:rPr lang="en-US" dirty="0" smtClean="0"/>
              <a:t> level averages</a:t>
            </a:r>
          </a:p>
          <a:p>
            <a:pPr lvl="1"/>
            <a:r>
              <a:rPr lang="en-US" b="1" dirty="0" smtClean="0"/>
              <a:t>Population growth </a:t>
            </a:r>
            <a:r>
              <a:rPr lang="en-US" dirty="0" smtClean="0"/>
              <a:t>relative to 2010 Census inputs added first to areas of new development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324769"/>
            <a:ext cx="50911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Improved coverage</a:t>
            </a:r>
          </a:p>
          <a:p>
            <a:r>
              <a:rPr lang="en-US" dirty="0" smtClean="0"/>
              <a:t>Improved distribution of over 65 population in non-residential structures</a:t>
            </a:r>
          </a:p>
          <a:p>
            <a:r>
              <a:rPr lang="en-US" dirty="0" smtClean="0"/>
              <a:t>Improved geospatial distribution of working population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01919" y="636999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175"/>
            <a:ext cx="10515600" cy="5157788"/>
          </a:xfrm>
        </p:spPr>
        <p:txBody>
          <a:bodyPr/>
          <a:lstStyle/>
          <a:p>
            <a:r>
              <a:rPr lang="en-US" dirty="0" smtClean="0"/>
              <a:t>NSI replacement using </a:t>
            </a:r>
            <a:r>
              <a:rPr lang="en-US" dirty="0" err="1" smtClean="0"/>
              <a:t>ESRI</a:t>
            </a:r>
            <a:r>
              <a:rPr lang="en-US" dirty="0" smtClean="0"/>
              <a:t>, </a:t>
            </a:r>
            <a:r>
              <a:rPr lang="en-US" dirty="0" err="1" smtClean="0"/>
              <a:t>CoreLogic</a:t>
            </a:r>
            <a:r>
              <a:rPr lang="en-US" dirty="0" smtClean="0"/>
              <a:t>, and Microsoft data to greatly improve accuracy</a:t>
            </a:r>
          </a:p>
          <a:p>
            <a:r>
              <a:rPr lang="en-US" dirty="0" smtClean="0"/>
              <a:t>We’ll answer questions you may have such as:</a:t>
            </a:r>
          </a:p>
          <a:p>
            <a:pPr lvl="1"/>
            <a:r>
              <a:rPr lang="en-US" dirty="0" smtClean="0"/>
              <a:t>Where are you getting data?</a:t>
            </a:r>
          </a:p>
          <a:p>
            <a:pPr lvl="1"/>
            <a:r>
              <a:rPr lang="en-US" dirty="0" smtClean="0"/>
              <a:t>What’s new?</a:t>
            </a:r>
          </a:p>
          <a:p>
            <a:pPr lvl="1"/>
            <a:r>
              <a:rPr lang="en-US" dirty="0" smtClean="0"/>
              <a:t>How’d that work out for you?</a:t>
            </a:r>
          </a:p>
          <a:p>
            <a:pPr lvl="1"/>
            <a:r>
              <a:rPr lang="en-US" dirty="0" smtClean="0"/>
              <a:t>When are other things happening?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47329" y="628173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NSI1 assumed over 65 population were equally likely to work as under 65 population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7524"/>
            <a:ext cx="8257143" cy="59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47329" y="6369998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NSI2 uses LEHD data on % of elderly population per Census block working to distribute over 65 workers</a:t>
            </a:r>
          </a:p>
          <a:p>
            <a:pPr lvl="1"/>
            <a:r>
              <a:rPr lang="en-US" dirty="0" smtClean="0"/>
              <a:t>Results in significantly reduced over 65 population in non-residential structures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000"/>
            <a:ext cx="8257143" cy="60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74624" y="6288111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Population assignment in NSI1 done by </a:t>
            </a:r>
            <a:r>
              <a:rPr lang="en-US" dirty="0" err="1" smtClean="0"/>
              <a:t>occtype</a:t>
            </a:r>
            <a:r>
              <a:rPr lang="en-US" dirty="0" smtClean="0"/>
              <a:t> level weights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7524"/>
            <a:ext cx="8257143" cy="59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74624" y="6301759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NSI2 population assignment by employee counts and residential units results in more granular distribution</a:t>
            </a:r>
          </a:p>
          <a:p>
            <a:pPr lvl="1"/>
            <a:r>
              <a:rPr lang="en-US" dirty="0" smtClean="0"/>
              <a:t>Tall Office buildings absorb a lot of PAR</a:t>
            </a:r>
          </a:p>
          <a:p>
            <a:pPr lvl="1"/>
            <a:r>
              <a:rPr lang="en-US" dirty="0" smtClean="0"/>
              <a:t>Short gas stations absorb a little PAR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000"/>
            <a:ext cx="8257143" cy="60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74624" y="6288111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6450" y="1324769"/>
            <a:ext cx="8909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Structure value improvements largely dependent on:</a:t>
            </a:r>
          </a:p>
          <a:p>
            <a:pPr lvl="1"/>
            <a:r>
              <a:rPr lang="en-US" dirty="0" smtClean="0"/>
              <a:t>Better estimates of structures’ square foot</a:t>
            </a:r>
          </a:p>
          <a:p>
            <a:pPr lvl="2"/>
            <a:r>
              <a:rPr lang="en-US" dirty="0" smtClean="0"/>
              <a:t>Fewer generics</a:t>
            </a:r>
          </a:p>
          <a:p>
            <a:pPr lvl="1"/>
            <a:r>
              <a:rPr lang="en-US" dirty="0" smtClean="0"/>
              <a:t>Better estimate of basement status</a:t>
            </a:r>
          </a:p>
          <a:p>
            <a:pPr lvl="1"/>
            <a:r>
              <a:rPr lang="en-US" dirty="0" smtClean="0"/>
              <a:t>Indexed price levels</a:t>
            </a:r>
          </a:p>
          <a:p>
            <a:pPr lvl="1"/>
            <a:r>
              <a:rPr lang="en-US" dirty="0" smtClean="0"/>
              <a:t>Depreciation</a:t>
            </a:r>
          </a:p>
          <a:p>
            <a:pPr lvl="1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047328" y="6369998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4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NSI1 structure value assumed generic multi-family square feet</a:t>
            </a:r>
          </a:p>
          <a:p>
            <a:r>
              <a:rPr lang="en-US" dirty="0" smtClean="0"/>
              <a:t>RES1 value was split equally among all structures</a:t>
            </a:r>
          </a:p>
          <a:p>
            <a:pPr lvl="1"/>
            <a:r>
              <a:rPr lang="en-US" dirty="0" smtClean="0"/>
              <a:t>Regardless of number of stories or basement status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7524"/>
            <a:ext cx="8257143" cy="59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60976" y="6356350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NSI2 adjusts for:</a:t>
            </a:r>
          </a:p>
          <a:p>
            <a:pPr lvl="1"/>
            <a:r>
              <a:rPr lang="en-US" dirty="0" smtClean="0"/>
              <a:t>Locality (as did </a:t>
            </a:r>
            <a:r>
              <a:rPr lang="en-US" dirty="0" err="1" smtClean="0"/>
              <a:t>NSI</a:t>
            </a:r>
            <a:r>
              <a:rPr lang="en-US" dirty="0" smtClean="0"/>
              <a:t> 1)</a:t>
            </a:r>
          </a:p>
          <a:p>
            <a:pPr lvl="1"/>
            <a:r>
              <a:rPr lang="en-US" dirty="0" smtClean="0"/>
              <a:t>Depreciation (median year built)</a:t>
            </a:r>
          </a:p>
          <a:p>
            <a:r>
              <a:rPr lang="en-US" dirty="0" smtClean="0"/>
              <a:t>RES1s also adjusted for</a:t>
            </a:r>
          </a:p>
          <a:p>
            <a:pPr lvl="1"/>
            <a:r>
              <a:rPr lang="en-US" dirty="0"/>
              <a:t>Number of stories</a:t>
            </a:r>
          </a:p>
          <a:p>
            <a:pPr lvl="1"/>
            <a:r>
              <a:rPr lang="en-US" dirty="0" smtClean="0"/>
              <a:t>Basement</a:t>
            </a:r>
          </a:p>
          <a:p>
            <a:pPr lvl="1"/>
            <a:r>
              <a:rPr lang="en-US" dirty="0" smtClean="0"/>
              <a:t>Quality (Block Group median income ratio)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000"/>
            <a:ext cx="8257143" cy="600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88272" y="6342702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Square foot = Footprint area * number of stories</a:t>
            </a:r>
          </a:p>
          <a:p>
            <a:r>
              <a:rPr lang="en-US" dirty="0" smtClean="0"/>
              <a:t>RES1:</a:t>
            </a:r>
          </a:p>
          <a:p>
            <a:pPr lvl="1"/>
            <a:r>
              <a:rPr lang="en-US" dirty="0" smtClean="0"/>
              <a:t>Footprints and number of stories are determined by</a:t>
            </a:r>
          </a:p>
          <a:p>
            <a:pPr lvl="2"/>
            <a:r>
              <a:rPr lang="en-US" dirty="0" smtClean="0"/>
              <a:t>Year built</a:t>
            </a:r>
          </a:p>
          <a:p>
            <a:pPr lvl="2"/>
            <a:r>
              <a:rPr lang="en-US" dirty="0" smtClean="0"/>
              <a:t>Census Region</a:t>
            </a:r>
          </a:p>
          <a:p>
            <a:r>
              <a:rPr lang="en-US" dirty="0" smtClean="0"/>
              <a:t>Non-RES1:</a:t>
            </a:r>
          </a:p>
          <a:p>
            <a:pPr lvl="1"/>
            <a:r>
              <a:rPr lang="en-US" dirty="0" smtClean="0"/>
              <a:t>Microsoft, and/or,</a:t>
            </a:r>
          </a:p>
          <a:p>
            <a:pPr lvl="1"/>
            <a:r>
              <a:rPr lang="en-US" dirty="0" smtClean="0"/>
              <a:t>Generic &amp; number of employees estimates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00" y="914402"/>
            <a:ext cx="7644240" cy="55546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3680" y="628647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7143" y="1324769"/>
            <a:ext cx="3791138" cy="4351338"/>
          </a:xfrm>
        </p:spPr>
        <p:txBody>
          <a:bodyPr>
            <a:normAutofit/>
          </a:bodyPr>
          <a:lstStyle/>
          <a:p>
            <a:r>
              <a:rPr lang="en-US" dirty="0"/>
              <a:t>NSI2 simply multiplies the estimated </a:t>
            </a:r>
            <a:r>
              <a:rPr lang="en-US" dirty="0" err="1"/>
              <a:t>SqFt</a:t>
            </a:r>
            <a:r>
              <a:rPr lang="en-US" dirty="0"/>
              <a:t> by the determined $/</a:t>
            </a:r>
            <a:r>
              <a:rPr lang="en-US" dirty="0" err="1"/>
              <a:t>SqFt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8000"/>
            <a:ext cx="8257143" cy="600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47329" y="6369998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– FIRM Map Flood Zone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1130" y="1324769"/>
            <a:ext cx="40308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in a V-Zone</a:t>
            </a:r>
          </a:p>
          <a:p>
            <a:pPr lvl="1"/>
            <a:r>
              <a:rPr lang="en-US" dirty="0" smtClean="0"/>
              <a:t>More likely to have pier/pile foundation type</a:t>
            </a:r>
          </a:p>
          <a:p>
            <a:pPr lvl="1"/>
            <a:r>
              <a:rPr lang="en-US" dirty="0" smtClean="0"/>
              <a:t>More likely to have high foundation height</a:t>
            </a:r>
          </a:p>
          <a:p>
            <a:r>
              <a:rPr lang="en-US" dirty="0" smtClean="0"/>
              <a:t>Otherwise</a:t>
            </a:r>
          </a:p>
          <a:p>
            <a:pPr lvl="1"/>
            <a:r>
              <a:rPr lang="en-US" dirty="0" smtClean="0"/>
              <a:t>Assume the </a:t>
            </a:r>
            <a:r>
              <a:rPr lang="en-US" dirty="0" err="1" smtClean="0"/>
              <a:t>HAZUS</a:t>
            </a:r>
            <a:r>
              <a:rPr lang="en-US" dirty="0" smtClean="0"/>
              <a:t> A-Zone distribution of type and height (pre/post FIRM)</a:t>
            </a:r>
          </a:p>
          <a:p>
            <a:r>
              <a:rPr lang="en-US" dirty="0" smtClean="0"/>
              <a:t>Also, kept as a field for informational purposes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5" y="1039391"/>
            <a:ext cx="7696688" cy="57060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15100" y="1457325"/>
            <a:ext cx="843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 Zone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 Zone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Zone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 Zone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286500" y="2085975"/>
            <a:ext cx="228600" cy="20955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86500" y="2371814"/>
            <a:ext cx="228600" cy="209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86500" y="1800135"/>
            <a:ext cx="228600" cy="20955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86500" y="1514295"/>
            <a:ext cx="228600" cy="209550"/>
          </a:xfrm>
          <a:prstGeom prst="ellipse">
            <a:avLst/>
          </a:prstGeom>
          <a:solidFill>
            <a:srgbClr val="27F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3681" y="6380334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10515600" cy="56197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ESRI</a:t>
            </a:r>
          </a:p>
          <a:p>
            <a:pPr lvl="1"/>
            <a:r>
              <a:rPr lang="en-US" dirty="0" smtClean="0"/>
              <a:t>Non-residential structures (incl. RES4, 5, &amp; 6)</a:t>
            </a:r>
          </a:p>
          <a:p>
            <a:pPr lvl="1"/>
            <a:r>
              <a:rPr lang="en-US" dirty="0" smtClean="0"/>
              <a:t>Location, </a:t>
            </a:r>
            <a:r>
              <a:rPr lang="en-US" dirty="0" err="1" smtClean="0"/>
              <a:t>occtype</a:t>
            </a:r>
            <a:r>
              <a:rPr lang="en-US" dirty="0" smtClean="0"/>
              <a:t>, number of employees</a:t>
            </a:r>
          </a:p>
          <a:p>
            <a:r>
              <a:rPr lang="en-US" dirty="0" err="1" smtClean="0"/>
              <a:t>CoreLogic</a:t>
            </a:r>
            <a:endParaRPr lang="en-US" dirty="0" smtClean="0"/>
          </a:p>
          <a:p>
            <a:pPr lvl="1"/>
            <a:r>
              <a:rPr lang="en-US" dirty="0" smtClean="0"/>
              <a:t>Residential structures (RES1, 2, and 3)</a:t>
            </a:r>
          </a:p>
          <a:p>
            <a:pPr lvl="1"/>
            <a:r>
              <a:rPr lang="en-US" dirty="0" smtClean="0"/>
              <a:t>Location, </a:t>
            </a:r>
            <a:r>
              <a:rPr lang="en-US" dirty="0" err="1" smtClean="0"/>
              <a:t>occtype</a:t>
            </a:r>
            <a:r>
              <a:rPr lang="en-US" dirty="0" smtClean="0"/>
              <a:t>, residential housing units, year built, number of stories</a:t>
            </a:r>
          </a:p>
          <a:p>
            <a:r>
              <a:rPr lang="en-US" dirty="0" smtClean="0"/>
              <a:t>NCES</a:t>
            </a:r>
          </a:p>
          <a:p>
            <a:pPr lvl="1"/>
            <a:r>
              <a:rPr lang="en-US" dirty="0" smtClean="0"/>
              <a:t>Schools (EDU1 only)</a:t>
            </a:r>
          </a:p>
          <a:p>
            <a:pPr lvl="1"/>
            <a:r>
              <a:rPr lang="en-US" dirty="0" smtClean="0"/>
              <a:t>Location, </a:t>
            </a:r>
            <a:r>
              <a:rPr lang="en-US" dirty="0" err="1" smtClean="0"/>
              <a:t>occtype</a:t>
            </a:r>
            <a:r>
              <a:rPr lang="en-US" dirty="0" smtClean="0"/>
              <a:t>, teacher and student counts</a:t>
            </a:r>
          </a:p>
          <a:p>
            <a:r>
              <a:rPr lang="en-US" dirty="0" smtClean="0"/>
              <a:t>Microsoft</a:t>
            </a:r>
          </a:p>
          <a:p>
            <a:pPr lvl="1"/>
            <a:r>
              <a:rPr lang="en-US" dirty="0" smtClean="0"/>
              <a:t>Structure footprints, incl. centroid location and perimeter/footprint area</a:t>
            </a:r>
          </a:p>
          <a:p>
            <a:r>
              <a:rPr lang="en-US" dirty="0" err="1" smtClean="0"/>
              <a:t>CoreLogic</a:t>
            </a:r>
            <a:endParaRPr lang="en-US" dirty="0" smtClean="0"/>
          </a:p>
          <a:p>
            <a:pPr lvl="1"/>
            <a:r>
              <a:rPr lang="en-US" dirty="0" smtClean="0"/>
              <a:t>Parcel locations, used to match structures to Microsoft footprints</a:t>
            </a:r>
          </a:p>
          <a:p>
            <a:r>
              <a:rPr lang="en-US" dirty="0" smtClean="0"/>
              <a:t>LEHD</a:t>
            </a:r>
          </a:p>
          <a:p>
            <a:pPr lvl="1"/>
            <a:r>
              <a:rPr lang="en-US" dirty="0" smtClean="0"/>
              <a:t>Worker counts by residential location and working census block</a:t>
            </a:r>
          </a:p>
          <a:p>
            <a:r>
              <a:rPr lang="en-US" dirty="0" smtClean="0"/>
              <a:t>Census</a:t>
            </a:r>
          </a:p>
          <a:p>
            <a:pPr lvl="1"/>
            <a:r>
              <a:rPr lang="en-US" dirty="0" smtClean="0"/>
              <a:t>Census block population and housing unit counts</a:t>
            </a:r>
          </a:p>
          <a:p>
            <a:pPr lvl="1"/>
            <a:r>
              <a:rPr lang="en-US" dirty="0" smtClean="0"/>
              <a:t>Structure characteristic data</a:t>
            </a:r>
          </a:p>
          <a:p>
            <a:r>
              <a:rPr lang="en-US" dirty="0" smtClean="0"/>
              <a:t>FEMA/</a:t>
            </a:r>
            <a:r>
              <a:rPr lang="en-US" dirty="0" err="1" smtClean="0"/>
              <a:t>HAZUS</a:t>
            </a:r>
            <a:endParaRPr lang="en-US" dirty="0"/>
          </a:p>
          <a:p>
            <a:pPr lvl="1"/>
            <a:r>
              <a:rPr lang="en-US" dirty="0" smtClean="0"/>
              <a:t>FIRM Flood zone maps</a:t>
            </a:r>
          </a:p>
          <a:p>
            <a:pPr lvl="1"/>
            <a:r>
              <a:rPr lang="en-US" dirty="0" smtClean="0"/>
              <a:t>Structure characteristic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EB182-FB12-45C0-98B5-4BA0059977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NSI2 methodology relies on wider array of datasets than NSI1</a:t>
            </a:r>
          </a:p>
          <a:p>
            <a:r>
              <a:rPr lang="en-US" dirty="0" smtClean="0"/>
              <a:t>Inaccuracies/misalignments between these can result in inaccurate structure level data</a:t>
            </a:r>
            <a:endParaRPr lang="en-US" dirty="0"/>
          </a:p>
          <a:p>
            <a:pPr lvl="1"/>
            <a:r>
              <a:rPr lang="en-US" dirty="0" smtClean="0"/>
              <a:t>Structure Footprints</a:t>
            </a:r>
          </a:p>
          <a:p>
            <a:pPr lvl="1"/>
            <a:r>
              <a:rPr lang="en-US" dirty="0" smtClean="0"/>
              <a:t>RES4, RES5, RES6 population assignment</a:t>
            </a:r>
          </a:p>
          <a:p>
            <a:pPr lvl="1"/>
            <a:r>
              <a:rPr lang="en-US" dirty="0" smtClean="0"/>
              <a:t>“Split” structures</a:t>
            </a:r>
          </a:p>
          <a:p>
            <a:pPr lvl="2"/>
            <a:r>
              <a:rPr lang="en-US" dirty="0" err="1" smtClean="0"/>
              <a:t>CoreLogic</a:t>
            </a:r>
            <a:r>
              <a:rPr lang="en-US" dirty="0" smtClean="0"/>
              <a:t> data inconsistently differentiating single structures vs developments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88272" y="6356350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9266" y="1249525"/>
            <a:ext cx="4148667" cy="42792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Microsoft footprints do not always accurately capture structures</a:t>
            </a:r>
          </a:p>
          <a:p>
            <a:pPr lvl="1"/>
            <a:r>
              <a:rPr lang="en-US" dirty="0" smtClean="0"/>
              <a:t>Large, multi-story structures/complexes worst offenders</a:t>
            </a:r>
          </a:p>
          <a:p>
            <a:pPr lvl="1"/>
            <a:r>
              <a:rPr lang="en-US" dirty="0" smtClean="0"/>
              <a:t>Relatively common in heavily urban or industrial areas</a:t>
            </a:r>
          </a:p>
          <a:p>
            <a:pPr lvl="1"/>
            <a:r>
              <a:rPr lang="en-US" dirty="0" smtClean="0"/>
              <a:t>Leads to inaccurate square footage and value, can lead to inaccurate number of stories</a:t>
            </a:r>
          </a:p>
          <a:p>
            <a:r>
              <a:rPr lang="en-US" dirty="0" smtClean="0"/>
              <a:t>Structures are sometimes associated with the wrong footprint (e.g. RES2 to large commercial structure footprint)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17" y="1249525"/>
            <a:ext cx="7344818" cy="55035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Footprints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62600" y="1498600"/>
            <a:ext cx="1947335" cy="118110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84733" y="638793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466" y="1134319"/>
            <a:ext cx="4617334" cy="4375230"/>
          </a:xfrm>
        </p:spPr>
        <p:txBody>
          <a:bodyPr/>
          <a:lstStyle/>
          <a:p>
            <a:r>
              <a:rPr lang="en-US" dirty="0" smtClean="0"/>
              <a:t>Incomplete footprint coverage in parcel result in incorrectly stacked structures</a:t>
            </a:r>
          </a:p>
          <a:p>
            <a:r>
              <a:rPr lang="en-US" dirty="0" smtClean="0"/>
              <a:t>False positive or inaccurate footprints can result in inaccurate square footage, value assignment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Structure Footprints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284" y="1134319"/>
            <a:ext cx="3915890" cy="5361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838201" y="1790345"/>
            <a:ext cx="5450057" cy="4877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45133" y="6312892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2314" y="1249525"/>
            <a:ext cx="3865619" cy="42792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RES4, RES5, and RES6 structures taken from ESRI data rather that </a:t>
            </a:r>
            <a:r>
              <a:rPr lang="en-US" dirty="0" err="1" smtClean="0"/>
              <a:t>CoreLogic</a:t>
            </a:r>
            <a:endParaRPr lang="en-US" dirty="0" smtClean="0"/>
          </a:p>
          <a:p>
            <a:r>
              <a:rPr lang="en-US" dirty="0" smtClean="0"/>
              <a:t>Population assignment by employee count rather than residential units</a:t>
            </a:r>
          </a:p>
          <a:p>
            <a:r>
              <a:rPr lang="en-US" dirty="0" smtClean="0"/>
              <a:t>Missing population</a:t>
            </a:r>
          </a:p>
          <a:p>
            <a:pPr lvl="1"/>
            <a:r>
              <a:rPr lang="en-US" dirty="0" smtClean="0"/>
              <a:t>Now treated similar to e.g. customers at COM1’s</a:t>
            </a:r>
          </a:p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68813"/>
            <a:ext cx="10515600" cy="914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RES4, RES5, &amp; RES6 Population 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49524"/>
            <a:ext cx="7718330" cy="560847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598942" y="3207434"/>
            <a:ext cx="1434904" cy="3432517"/>
          </a:xfrm>
          <a:prstGeom prst="ellipse">
            <a:avLst/>
          </a:prstGeom>
          <a:solidFill>
            <a:srgbClr val="FF6600">
              <a:alpha val="27059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84733" y="6281965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850" y="1249525"/>
            <a:ext cx="6984084" cy="4279208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CoreLogic</a:t>
            </a:r>
            <a:r>
              <a:rPr lang="en-US" dirty="0" smtClean="0"/>
              <a:t> data sometimes reports large developments as single, RES1 classified structure</a:t>
            </a:r>
          </a:p>
          <a:p>
            <a:r>
              <a:rPr lang="en-US" dirty="0" smtClean="0"/>
              <a:t>Results in individual RES1 structures with hundreds of people assigned</a:t>
            </a:r>
          </a:p>
          <a:p>
            <a:r>
              <a:rPr lang="en-US" dirty="0" smtClean="0"/>
              <a:t>Current approach identifies structures, splits them into sub-structures based on maximum population per housing unit</a:t>
            </a:r>
          </a:p>
          <a:p>
            <a:pPr lvl="1"/>
            <a:r>
              <a:rPr lang="en-US" dirty="0" smtClean="0"/>
              <a:t>These split structures are marked “S” in the “stacked” field</a:t>
            </a:r>
          </a:p>
          <a:p>
            <a:pPr lvl="1"/>
            <a:r>
              <a:rPr lang="en-US" dirty="0" smtClean="0"/>
              <a:t>Structures would need to be moved by modelers as appropriate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68813"/>
            <a:ext cx="10515600" cy="9144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“Split” Structures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99" y="1249525"/>
            <a:ext cx="4351546" cy="36452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84734" y="6383646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Level Comparisons: Hawaii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09100" y="162560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NSI</a:t>
            </a:r>
            <a:r>
              <a:rPr lang="en-US" sz="3600" dirty="0" smtClean="0"/>
              <a:t>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09100" y="425450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NSI</a:t>
            </a:r>
            <a:r>
              <a:rPr lang="en-US" sz="3600" dirty="0" smtClean="0"/>
              <a:t>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450" y="951654"/>
            <a:ext cx="7445414" cy="26457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450" y="3719885"/>
            <a:ext cx="7428580" cy="252450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144000" y="6383645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09100" y="3278659"/>
            <a:ext cx="153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Has not been updated to reflect CL based data</a:t>
            </a:r>
          </a:p>
        </p:txBody>
      </p:sp>
    </p:spTree>
    <p:extLst>
      <p:ext uri="{BB962C8B-B14F-4D97-AF65-F5344CB8AC3E}">
        <p14:creationId xmlns:p14="http://schemas.microsoft.com/office/powerpoint/2010/main" val="30465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Level Comparisons: Virginia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798035"/>
            <a:ext cx="8229008" cy="2924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3904552"/>
            <a:ext cx="8240925" cy="2833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09100" y="162560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NSI</a:t>
            </a:r>
            <a:r>
              <a:rPr lang="en-US" sz="3600" dirty="0" smtClean="0"/>
              <a:t>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9100" y="425450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NSI</a:t>
            </a:r>
            <a:r>
              <a:rPr lang="en-US" sz="3600" dirty="0" smtClean="0"/>
              <a:t> 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079124" y="6347304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09100" y="3278659"/>
            <a:ext cx="153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Has not been updated to reflect CL based data</a:t>
            </a:r>
          </a:p>
        </p:txBody>
      </p:sp>
    </p:spTree>
    <p:extLst>
      <p:ext uri="{BB962C8B-B14F-4D97-AF65-F5344CB8AC3E}">
        <p14:creationId xmlns:p14="http://schemas.microsoft.com/office/powerpoint/2010/main" val="23892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 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53" y="2356325"/>
            <a:ext cx="11913893" cy="17311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01919" y="6369998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32668" y="4087471"/>
            <a:ext cx="153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Has not been updated to reflect CL based data</a:t>
            </a:r>
          </a:p>
        </p:txBody>
      </p:sp>
    </p:spTree>
    <p:extLst>
      <p:ext uri="{BB962C8B-B14F-4D97-AF65-F5344CB8AC3E}">
        <p14:creationId xmlns:p14="http://schemas.microsoft.com/office/powerpoint/2010/main" val="8174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262562"/>
          </a:xfrm>
        </p:spPr>
        <p:txBody>
          <a:bodyPr/>
          <a:lstStyle/>
          <a:p>
            <a:r>
              <a:rPr lang="en-US" dirty="0" smtClean="0"/>
              <a:t>Layered, composite approach</a:t>
            </a:r>
          </a:p>
          <a:p>
            <a:pPr lvl="1"/>
            <a:r>
              <a:rPr lang="en-US" dirty="0" smtClean="0"/>
              <a:t>Gaps in higher resolution data filled with next best available </a:t>
            </a:r>
          </a:p>
          <a:p>
            <a:pPr lvl="1"/>
            <a:r>
              <a:rPr lang="en-US" dirty="0" smtClean="0"/>
              <a:t>Examples: </a:t>
            </a:r>
          </a:p>
          <a:p>
            <a:pPr lvl="2"/>
            <a:r>
              <a:rPr lang="en-US" dirty="0" smtClean="0"/>
              <a:t>Structures with missing Microsoft footprints placed at parcel centroid</a:t>
            </a:r>
          </a:p>
          <a:p>
            <a:pPr lvl="2"/>
            <a:r>
              <a:rPr lang="en-US" dirty="0" smtClean="0"/>
              <a:t>Missing ESRI, </a:t>
            </a:r>
            <a:r>
              <a:rPr lang="en-US" dirty="0" err="1" smtClean="0"/>
              <a:t>CoreLogic</a:t>
            </a:r>
            <a:r>
              <a:rPr lang="en-US" dirty="0" smtClean="0"/>
              <a:t> structures filled from NSI1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0132" y="3143250"/>
            <a:ext cx="6002268" cy="3381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79090" y="6342062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8804" y="914402"/>
            <a:ext cx="2916821" cy="45025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Available data is used together in any combination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CoreLogic</a:t>
            </a:r>
            <a:r>
              <a:rPr lang="en-US" dirty="0" smtClean="0"/>
              <a:t> structures are not available, NSI1 structures are combined with Microsoft footprints yielding high degree of geospatial accuracy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6608"/>
            <a:ext cx="8671749" cy="5911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58804" y="6356350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 over NSI1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6291"/>
            <a:ext cx="10515600" cy="4850671"/>
          </a:xfrm>
        </p:spPr>
        <p:txBody>
          <a:bodyPr/>
          <a:lstStyle/>
          <a:p>
            <a:r>
              <a:rPr lang="en-US" dirty="0" smtClean="0"/>
              <a:t>Geospatial Location</a:t>
            </a:r>
          </a:p>
          <a:p>
            <a:r>
              <a:rPr lang="en-US" dirty="0" smtClean="0"/>
              <a:t>Number of stories</a:t>
            </a:r>
          </a:p>
          <a:p>
            <a:r>
              <a:rPr lang="en-US" dirty="0" smtClean="0"/>
              <a:t>Improved population assignment</a:t>
            </a:r>
          </a:p>
          <a:p>
            <a:r>
              <a:rPr lang="en-US" dirty="0" smtClean="0"/>
              <a:t>Structure values</a:t>
            </a:r>
          </a:p>
          <a:p>
            <a:r>
              <a:rPr lang="en-US" dirty="0" smtClean="0"/>
              <a:t>FIRM data and other added information</a:t>
            </a:r>
          </a:p>
          <a:p>
            <a:r>
              <a:rPr lang="en-US" dirty="0" smtClean="0"/>
              <a:t>Better platform for future enhancements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92737" y="6406289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550" y="1324769"/>
            <a:ext cx="542925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NSI1 accurate to Census block level</a:t>
            </a:r>
          </a:p>
          <a:p>
            <a:pPr lvl="1"/>
            <a:r>
              <a:rPr lang="en-US" dirty="0" smtClean="0"/>
              <a:t>Refined by </a:t>
            </a:r>
            <a:r>
              <a:rPr lang="en-US" dirty="0"/>
              <a:t>d</a:t>
            </a:r>
            <a:r>
              <a:rPr lang="en-US" dirty="0" smtClean="0"/>
              <a:t>eveloped area layer </a:t>
            </a:r>
          </a:p>
          <a:p>
            <a:r>
              <a:rPr lang="en-US" dirty="0" smtClean="0"/>
              <a:t>NSI2 adds 2 additional layers of precision, given availability:</a:t>
            </a:r>
          </a:p>
          <a:p>
            <a:pPr lvl="1"/>
            <a:r>
              <a:rPr lang="en-US" dirty="0" smtClean="0"/>
              <a:t>Parcel level (CL, ESRI)</a:t>
            </a:r>
          </a:p>
          <a:p>
            <a:pPr lvl="1"/>
            <a:r>
              <a:rPr lang="en-US" dirty="0" smtClean="0"/>
              <a:t>Structure footprint level (Microsoft)</a:t>
            </a:r>
          </a:p>
          <a:p>
            <a:r>
              <a:rPr lang="en-US" dirty="0" smtClean="0"/>
              <a:t>Structure “node” precision as well as, to a lesser degree, discrete structure location precision (i.e. geospatial distribution of structure nodes by type)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4769"/>
            <a:ext cx="4955146" cy="5353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65442" y="6312694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0" y="1114425"/>
            <a:ext cx="3638550" cy="5062538"/>
          </a:xfrm>
        </p:spPr>
        <p:txBody>
          <a:bodyPr/>
          <a:lstStyle/>
          <a:p>
            <a:r>
              <a:rPr lang="en-US" dirty="0" smtClean="0"/>
              <a:t>NSI1 structures distributed evenly across developed areas of Census block</a:t>
            </a:r>
          </a:p>
          <a:p>
            <a:r>
              <a:rPr lang="en-US" dirty="0" smtClean="0"/>
              <a:t>Structure occupancy type does not inform location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095500" y="1114425"/>
            <a:ext cx="5257800" cy="552450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11830" y="2239262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70045" y="22392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0" y="22392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30165" y="22392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211830" y="29885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70045" y="2988562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96000" y="29885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30165" y="2988562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11830" y="37383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70045" y="37383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6000" y="3738337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30165" y="3738337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211830" y="4487637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70045" y="44876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96000" y="44876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130165" y="44876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11830" y="52369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170045" y="5236937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30165" y="5236937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095500" y="1114425"/>
            <a:ext cx="237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CENSUS BLOCK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3257550" y="1970065"/>
            <a:ext cx="52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94810" y="1970065"/>
            <a:ext cx="65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1794" y="637698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50" y="1114425"/>
            <a:ext cx="3848100" cy="45132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NSI2 uses both parcels and Microsoft footprint data to refine placement</a:t>
            </a:r>
          </a:p>
          <a:p>
            <a:r>
              <a:rPr lang="en-US" dirty="0" err="1" smtClean="0"/>
              <a:t>CoreLogic</a:t>
            </a:r>
            <a:r>
              <a:rPr lang="en-US" dirty="0" smtClean="0"/>
              <a:t>/</a:t>
            </a:r>
            <a:r>
              <a:rPr lang="en-US" dirty="0" err="1" smtClean="0"/>
              <a:t>ESRI</a:t>
            </a:r>
            <a:r>
              <a:rPr lang="en-US" dirty="0" smtClean="0"/>
              <a:t> parcels create structure type based placement</a:t>
            </a:r>
          </a:p>
          <a:p>
            <a:r>
              <a:rPr lang="en-US" dirty="0" smtClean="0"/>
              <a:t>In multi-structure parcels structures distributed according to type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57450" y="1276350"/>
            <a:ext cx="1562100" cy="2590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19550" y="1276350"/>
            <a:ext cx="1562100" cy="2590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8" name="Rectangle 7"/>
          <p:cNvSpPr/>
          <p:nvPr/>
        </p:nvSpPr>
        <p:spPr>
          <a:xfrm>
            <a:off x="5581650" y="1276350"/>
            <a:ext cx="1562100" cy="2590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9" name="Rectangle 8"/>
          <p:cNvSpPr/>
          <p:nvPr/>
        </p:nvSpPr>
        <p:spPr>
          <a:xfrm>
            <a:off x="2457450" y="3867150"/>
            <a:ext cx="1562100" cy="25908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0" name="Rectangle 9"/>
          <p:cNvSpPr/>
          <p:nvPr/>
        </p:nvSpPr>
        <p:spPr>
          <a:xfrm>
            <a:off x="4019550" y="3867150"/>
            <a:ext cx="3124200" cy="17907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1" name="Rectangle 10"/>
          <p:cNvSpPr/>
          <p:nvPr/>
        </p:nvSpPr>
        <p:spPr>
          <a:xfrm>
            <a:off x="4019550" y="5657850"/>
            <a:ext cx="3124200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2" name="L-Shape 11"/>
          <p:cNvSpPr/>
          <p:nvPr/>
        </p:nvSpPr>
        <p:spPr>
          <a:xfrm>
            <a:off x="2705100" y="2647950"/>
            <a:ext cx="952500" cy="952500"/>
          </a:xfrm>
          <a:prstGeom prst="corner">
            <a:avLst>
              <a:gd name="adj1" fmla="val 71626"/>
              <a:gd name="adj2" fmla="val 58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3" name="L-Shape 12"/>
          <p:cNvSpPr/>
          <p:nvPr/>
        </p:nvSpPr>
        <p:spPr>
          <a:xfrm rot="5400000">
            <a:off x="2762249" y="1590675"/>
            <a:ext cx="371475" cy="447675"/>
          </a:xfrm>
          <a:prstGeom prst="corner">
            <a:avLst>
              <a:gd name="adj1" fmla="val 50000"/>
              <a:gd name="adj2" fmla="val 81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4" name="Rectangle 13"/>
          <p:cNvSpPr/>
          <p:nvPr/>
        </p:nvSpPr>
        <p:spPr>
          <a:xfrm>
            <a:off x="4343400" y="2752725"/>
            <a:ext cx="91440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5" name="Rectangle 14"/>
          <p:cNvSpPr/>
          <p:nvPr/>
        </p:nvSpPr>
        <p:spPr>
          <a:xfrm>
            <a:off x="5829300" y="1457325"/>
            <a:ext cx="81915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6" name="Rectangle 15"/>
          <p:cNvSpPr/>
          <p:nvPr/>
        </p:nvSpPr>
        <p:spPr>
          <a:xfrm>
            <a:off x="5848350" y="2390775"/>
            <a:ext cx="47625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7" name="Rectangle 16"/>
          <p:cNvSpPr/>
          <p:nvPr/>
        </p:nvSpPr>
        <p:spPr>
          <a:xfrm>
            <a:off x="6743700" y="2981325"/>
            <a:ext cx="209550" cy="209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8" name="L-Shape 17"/>
          <p:cNvSpPr/>
          <p:nvPr/>
        </p:nvSpPr>
        <p:spPr>
          <a:xfrm rot="16200000">
            <a:off x="5362575" y="3000375"/>
            <a:ext cx="952500" cy="2000250"/>
          </a:xfrm>
          <a:prstGeom prst="corner">
            <a:avLst>
              <a:gd name="adj1" fmla="val 140000"/>
              <a:gd name="adj2" fmla="val 82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9" name="L-Shape 18"/>
          <p:cNvSpPr/>
          <p:nvPr/>
        </p:nvSpPr>
        <p:spPr>
          <a:xfrm rot="5400000">
            <a:off x="2666999" y="4010025"/>
            <a:ext cx="371475" cy="447675"/>
          </a:xfrm>
          <a:prstGeom prst="corner">
            <a:avLst>
              <a:gd name="adj1" fmla="val 50000"/>
              <a:gd name="adj2" fmla="val 81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0" name="Rectangle 19"/>
          <p:cNvSpPr/>
          <p:nvPr/>
        </p:nvSpPr>
        <p:spPr>
          <a:xfrm>
            <a:off x="3257550" y="4905375"/>
            <a:ext cx="571500" cy="135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1" name="Rectangle 20"/>
          <p:cNvSpPr/>
          <p:nvPr/>
        </p:nvSpPr>
        <p:spPr>
          <a:xfrm>
            <a:off x="2628900" y="4619625"/>
            <a:ext cx="3429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819650" y="3867150"/>
            <a:ext cx="20383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1650" y="3505200"/>
            <a:ext cx="0" cy="31432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238500" y="2498788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37992" y="2498788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238201" y="2498788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01248" y="2300906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3x Com</a:t>
            </a:r>
            <a:endParaRPr lang="en-US" sz="1200" dirty="0"/>
          </a:p>
        </p:txBody>
      </p:sp>
      <p:sp>
        <p:nvSpPr>
          <p:cNvPr id="34" name="Oval 33"/>
          <p:cNvSpPr/>
          <p:nvPr/>
        </p:nvSpPr>
        <p:spPr>
          <a:xfrm>
            <a:off x="4774229" y="2498788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73721" y="2498788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834274" y="2304275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2x Com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6336329" y="2494025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335821" y="2494025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396374" y="230427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2x Com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3192780" y="5112770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237992" y="4923020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1x Com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3191396" y="5112769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191396" y="5111641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191396" y="5110513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191396" y="5111519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89670" y="5110513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87207" y="5110512"/>
            <a:ext cx="91440" cy="872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27861" y="4924148"/>
            <a:ext cx="6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6x Res1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030911" y="4045867"/>
            <a:ext cx="57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RES3B</a:t>
            </a:r>
            <a:endParaRPr lang="en-US" sz="12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2921819" y="4657692"/>
            <a:ext cx="57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RES3B</a:t>
            </a:r>
            <a:endParaRPr lang="en-US" sz="1200" i="1" dirty="0"/>
          </a:p>
        </p:txBody>
      </p:sp>
      <p:sp>
        <p:nvSpPr>
          <p:cNvPr id="52" name="Oval 51"/>
          <p:cNvSpPr/>
          <p:nvPr/>
        </p:nvSpPr>
        <p:spPr>
          <a:xfrm>
            <a:off x="5535930" y="4713076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612900" y="4540963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1x Com</a:t>
            </a:r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5535930" y="6008751"/>
            <a:ext cx="91440" cy="872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611733" y="5842925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1x Com</a:t>
            </a:r>
            <a:endParaRPr lang="en-US" sz="1200" dirty="0"/>
          </a:p>
        </p:txBody>
      </p:sp>
      <p:sp>
        <p:nvSpPr>
          <p:cNvPr id="56" name="Rectangle 55"/>
          <p:cNvSpPr/>
          <p:nvPr/>
        </p:nvSpPr>
        <p:spPr>
          <a:xfrm>
            <a:off x="2095500" y="1114425"/>
            <a:ext cx="5257800" cy="552450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 Geospatial Location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20032" y="6275387"/>
            <a:ext cx="2743200" cy="365125"/>
          </a:xfrm>
        </p:spPr>
        <p:txBody>
          <a:bodyPr/>
          <a:lstStyle/>
          <a:p>
            <a:fld id="{5DAEB182-FB12-45C0-98B5-4BA0059977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069 0.0851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42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1.85185E-6 L -0.02734 -0.1083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-54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85185E-6 L -0.0069 0.0851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4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0182 0.0865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432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1.85185E-6 L -0.00182 0.0877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437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01081 -0.0993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-497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2.59259E-6 L -0.02409 0.01342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67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02435 0.06204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310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03164 -0.13657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-682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3.7037E-7 L -0.03528 -0.05069 " pathEditMode="relative" rAng="0" ptsTypes="AA">
                                      <p:cBhvr>
                                        <p:cTn id="121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2546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1.11111E-6 L -0.03151 -0.13611 " pathEditMode="relative" rAng="0" ptsTypes="AA">
                                      <p:cBhvr>
                                        <p:cTn id="123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6806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3.7037E-7 L -0.03528 -0.05069 " pathEditMode="relative" rAng="0" ptsTypes="AA">
                                      <p:cBhvr>
                                        <p:cTn id="125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254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11111E-6 L -0.03164 -0.13611 " pathEditMode="relative" rAng="0" ptsTypes="AA">
                                      <p:cBhvr>
                                        <p:cTn id="12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-6806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11111E-6 L -0.03515 -0.05046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2032 -0.11597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-581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 animBg="1"/>
      <p:bldP spid="35" grpId="1" animBg="1"/>
      <p:bldP spid="37" grpId="0"/>
      <p:bldP spid="37" grpId="1"/>
      <p:bldP spid="38" grpId="0" animBg="1"/>
      <p:bldP spid="38" grpId="1" animBg="1"/>
      <p:bldP spid="39" grpId="0" animBg="1"/>
      <p:bldP spid="39" grpId="1" animBg="1"/>
      <p:bldP spid="40" grpId="0"/>
      <p:bldP spid="40" grpId="1"/>
      <p:bldP spid="41" grpId="0" animBg="1"/>
      <p:bldP spid="41" grpId="1" animBg="1"/>
      <p:bldP spid="42" grpId="0"/>
      <p:bldP spid="42" grpId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51" grpId="0"/>
      <p:bldP spid="51" grpId="1"/>
      <p:bldP spid="52" grpId="0" animBg="1"/>
      <p:bldP spid="52" grpId="1" animBg="1"/>
      <p:bldP spid="53" grpId="0"/>
      <p:bldP spid="53" grpId="1"/>
      <p:bldP spid="54" grpId="1" animBg="1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9808</TotalTime>
  <Words>1334</Words>
  <Application>Microsoft Office PowerPoint</Application>
  <PresentationFormat>Widescreen</PresentationFormat>
  <Paragraphs>247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Office Theme</vt:lpstr>
      <vt:lpstr>NSI2</vt:lpstr>
      <vt:lpstr>Overview</vt:lpstr>
      <vt:lpstr>Data Sources</vt:lpstr>
      <vt:lpstr>Data Sources</vt:lpstr>
      <vt:lpstr>Data Sources</vt:lpstr>
      <vt:lpstr>Improvements over NSI1</vt:lpstr>
      <vt:lpstr>Improvements - Geospatial Location</vt:lpstr>
      <vt:lpstr>Improvements - Geospatial Location</vt:lpstr>
      <vt:lpstr>Improvements - Geospatial Location</vt:lpstr>
      <vt:lpstr>Improvements - Geospatial Location</vt:lpstr>
      <vt:lpstr>Improvements - Geospatial Location</vt:lpstr>
      <vt:lpstr>Improvements - Geospatial Location</vt:lpstr>
      <vt:lpstr>Improvements - Number of Stories</vt:lpstr>
      <vt:lpstr>Improvements - Number of Stories</vt:lpstr>
      <vt:lpstr>Improvements - Number of Stories</vt:lpstr>
      <vt:lpstr>Improvements - Number of Stories</vt:lpstr>
      <vt:lpstr>Improvements - Number of Stories</vt:lpstr>
      <vt:lpstr>Improvements - Number of Stories</vt:lpstr>
      <vt:lpstr>Improvements - Population Assignment</vt:lpstr>
      <vt:lpstr>Improvements - Population Assignment</vt:lpstr>
      <vt:lpstr>Improvements - Population Assignment</vt:lpstr>
      <vt:lpstr>Improvements - Population Assignment</vt:lpstr>
      <vt:lpstr>Improvements - Population Assignment</vt:lpstr>
      <vt:lpstr>Improvements - Structure Value</vt:lpstr>
      <vt:lpstr>Improvements - Structure Value</vt:lpstr>
      <vt:lpstr>Improvements - Structure Value</vt:lpstr>
      <vt:lpstr>Improvements - Structure Value</vt:lpstr>
      <vt:lpstr>Improvements - Structure Value</vt:lpstr>
      <vt:lpstr>Improvements – FIRM Map Flood Zone</vt:lpstr>
      <vt:lpstr>Limitations</vt:lpstr>
      <vt:lpstr>Limitations - Structure Footprints</vt:lpstr>
      <vt:lpstr>Limitations - Structure Footprints</vt:lpstr>
      <vt:lpstr>Limitations - RES4, RES5, &amp; RES6 Population Assignment</vt:lpstr>
      <vt:lpstr>Limitations - “Split” Structures</vt:lpstr>
      <vt:lpstr>State Level Comparisons: Hawaii</vt:lpstr>
      <vt:lpstr>State Level Comparisons: Virginia</vt:lpstr>
      <vt:lpstr>Model Result Comparisons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Ryan, Michael A CIV USARMY CELRL (US)</dc:creator>
  <cp:lastModifiedBy>Lehman, William P CIV CEIWR NCR2 (US)</cp:lastModifiedBy>
  <cp:revision>116</cp:revision>
  <dcterms:created xsi:type="dcterms:W3CDTF">2019-01-08T19:04:16Z</dcterms:created>
  <dcterms:modified xsi:type="dcterms:W3CDTF">2019-07-31T13:38:07Z</dcterms:modified>
</cp:coreProperties>
</file>